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332" r:id="rId3"/>
    <p:sldId id="260" r:id="rId4"/>
    <p:sldId id="261" r:id="rId5"/>
    <p:sldId id="266" r:id="rId6"/>
    <p:sldId id="267" r:id="rId7"/>
    <p:sldId id="269" r:id="rId8"/>
    <p:sldId id="272" r:id="rId9"/>
    <p:sldId id="273" r:id="rId10"/>
    <p:sldId id="276" r:id="rId11"/>
    <p:sldId id="277" r:id="rId12"/>
    <p:sldId id="340" r:id="rId13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" t="14824" r="-1425" b="40902"/>
          <a:stretch/>
        </p:blipFill>
        <p:spPr bwMode="auto">
          <a:xfrm>
            <a:off x="0" y="1229710"/>
            <a:ext cx="9269550" cy="324769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65" y="3501008"/>
            <a:ext cx="8689220" cy="252028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家長教育講座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Parenting Education Seminar</a:t>
            </a:r>
            <a:b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87850" cy="9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9" y="309590"/>
            <a:ext cx="3230162" cy="114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94114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MBTI – 16</a:t>
            </a:r>
            <a:r>
              <a:rPr lang="zh-TW" altLang="zh-T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種性格透視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3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2" descr="type 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8" y="92075"/>
            <a:ext cx="8951912" cy="67151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366838" y="4508500"/>
            <a:ext cx="7777162" cy="20494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400" smtClean="0"/>
              <a:t>	    			</a:t>
            </a:r>
          </a:p>
          <a:p>
            <a:pPr>
              <a:buFontTx/>
              <a:buNone/>
            </a:pPr>
            <a:r>
              <a:rPr lang="en-US" altLang="ja-JP" sz="2400" smtClean="0"/>
              <a:t>	    	</a:t>
            </a:r>
          </a:p>
          <a:p>
            <a:pPr>
              <a:buFontTx/>
              <a:buNone/>
            </a:pPr>
            <a:r>
              <a:rPr lang="en-US" altLang="ja-JP" sz="2400" smtClean="0"/>
              <a:t>			</a:t>
            </a:r>
          </a:p>
          <a:p>
            <a:pPr>
              <a:buFontTx/>
              <a:buNone/>
            </a:pPr>
            <a:r>
              <a:rPr lang="en-US" altLang="ja-JP" sz="2400" smtClean="0"/>
              <a:t>		    </a:t>
            </a:r>
            <a:r>
              <a:rPr lang="en-US" altLang="ja-JP" sz="3200" smtClean="0"/>
              <a:t>	</a:t>
            </a:r>
          </a:p>
          <a:p>
            <a:endParaRPr lang="en-US" altLang="zh-TW" sz="3200" smtClean="0">
              <a:ea typeface="微軟正黑體" pitchFamily="34" charset="-12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00113" y="1125538"/>
          <a:ext cx="7488238" cy="417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19"/>
                <a:gridCol w="3744119"/>
              </a:tblGrid>
              <a:tr h="2087563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zh-TW" altLang="en-US" sz="2000" dirty="0" smtClean="0"/>
                        <a:t>知識追求者：</a:t>
                      </a:r>
                      <a:endParaRPr lang="en-US" altLang="zh-TW" sz="2000" dirty="0" smtClean="0"/>
                    </a:p>
                    <a:p>
                      <a:pPr algn="ctr">
                        <a:buFontTx/>
                        <a:buNone/>
                      </a:pPr>
                      <a:endParaRPr lang="en-US" altLang="zh-TW" sz="2000" dirty="0" smtClean="0"/>
                    </a:p>
                    <a:p>
                      <a:pPr algn="ctr">
                        <a:buFontTx/>
                        <a:buNone/>
                      </a:pPr>
                      <a:r>
                        <a:rPr lang="en-US" altLang="ja-JP" sz="2000" dirty="0" smtClean="0"/>
                        <a:t>INTP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學者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en-US" altLang="zh-TW" sz="2000" dirty="0" smtClean="0"/>
                        <a:t>INTJ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專家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ja-JP" sz="2000" dirty="0" smtClean="0"/>
                        <a:t> ENTP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發明家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/>
                        <a:t>ENTJ</a:t>
                      </a:r>
                      <a:r>
                        <a:rPr lang="zh-TW" altLang="en-US" sz="2000" dirty="0" smtClean="0"/>
                        <a:t>領袖 </a:t>
                      </a:r>
                      <a:endParaRPr lang="zh-TW" altLang="en-US" sz="2000" dirty="0"/>
                    </a:p>
                  </a:txBody>
                  <a:tcPr marL="91433" marR="91433" marT="45705" marB="457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安全追求者：</a:t>
                      </a:r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r>
                        <a:rPr lang="en-US" altLang="ja-JP" sz="2000" dirty="0" smtClean="0"/>
                        <a:t>ISFJ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照顧</a:t>
                      </a:r>
                      <a:r>
                        <a:rPr lang="zh-TW" altLang="en-US" sz="2000" dirty="0" smtClean="0">
                          <a:ea typeface="微軟正黑體" pitchFamily="34" charset="-120"/>
                        </a:rPr>
                        <a:t>者</a:t>
                      </a:r>
                      <a:endParaRPr lang="en-US" altLang="zh-TW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/>
                        <a:t>ISTJ </a:t>
                      </a:r>
                      <a:r>
                        <a:rPr lang="zh-TW" altLang="en-US" sz="2000" dirty="0" smtClean="0"/>
                        <a:t>系統型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ja-JP" sz="2000" dirty="0" smtClean="0"/>
                        <a:t>ESFJ </a:t>
                      </a:r>
                      <a:r>
                        <a:rPr lang="zh-TW" altLang="en-US" sz="2000" dirty="0" smtClean="0"/>
                        <a:t>主人型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ESTJ </a:t>
                      </a:r>
                      <a:r>
                        <a:rPr lang="zh-TW" altLang="en-US" sz="2000" dirty="0" smtClean="0"/>
                        <a:t>管理者 </a:t>
                      </a:r>
                      <a:endParaRPr lang="zh-TW" altLang="en-US" sz="2000" dirty="0"/>
                    </a:p>
                  </a:txBody>
                  <a:tcPr marL="91433" marR="91433" marT="45705" marB="45705"/>
                </a:tc>
              </a:tr>
              <a:tr h="20875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意義追求者：</a:t>
                      </a:r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r>
                        <a:rPr lang="en-US" altLang="ja-JP" sz="2000" dirty="0" smtClean="0"/>
                        <a:t>INFP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哲學家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INFJ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作家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ENFP </a:t>
                      </a:r>
                      <a:r>
                        <a:rPr lang="zh-TW" altLang="en-US" sz="2000" dirty="0" smtClean="0"/>
                        <a:t>理想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ja-JP" sz="2000" dirty="0" smtClean="0"/>
                        <a:t>ENFJ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教育家</a:t>
                      </a:r>
                      <a:endParaRPr lang="zh-TW" altLang="en-US" sz="2000" dirty="0"/>
                    </a:p>
                  </a:txBody>
                  <a:tcPr marL="91433" marR="91433" marT="45705" marB="45705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刺激追求者：</a:t>
                      </a:r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r>
                        <a:rPr lang="en-US" altLang="ja-JP" sz="2000" dirty="0" smtClean="0"/>
                        <a:t> ISFP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藝術家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ja-JP" sz="2000" dirty="0" smtClean="0"/>
                        <a:t> ISTP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冒險家</a:t>
                      </a:r>
                      <a:endParaRPr lang="en-US" altLang="en-US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ja-JP" sz="2000" dirty="0" smtClean="0"/>
                        <a:t>ESFP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表演</a:t>
                      </a:r>
                      <a:r>
                        <a:rPr lang="zh-TW" altLang="en-US" sz="2000" dirty="0" smtClean="0">
                          <a:ea typeface="微軟正黑體" pitchFamily="34" charset="-120"/>
                        </a:rPr>
                        <a:t>者</a:t>
                      </a:r>
                      <a:endParaRPr lang="en-US" altLang="zh-TW" sz="2000" dirty="0" smtClean="0"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ja-JP" sz="2000" dirty="0" smtClean="0"/>
                        <a:t>ESTP 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en-US" sz="2000" dirty="0" err="1" smtClean="0">
                          <a:ea typeface="微軟正黑體" pitchFamily="34" charset="-120"/>
                        </a:rPr>
                        <a:t>挑戰</a:t>
                      </a:r>
                      <a:r>
                        <a:rPr lang="zh-TW" altLang="en-US" sz="2000" dirty="0" smtClean="0">
                          <a:ea typeface="微軟正黑體" pitchFamily="34" charset="-120"/>
                        </a:rPr>
                        <a:t>者</a:t>
                      </a:r>
                      <a:r>
                        <a:rPr lang="en-US" altLang="ja-JP" sz="2000" dirty="0" smtClean="0"/>
                        <a:t>	</a:t>
                      </a:r>
                      <a:endParaRPr lang="zh-TW" altLang="en-US" sz="2000" dirty="0"/>
                    </a:p>
                  </a:txBody>
                  <a:tcPr marL="91433" marR="91433" marT="45705" marB="4570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4000" dirty="0" smtClean="0"/>
              <a:t>「經常發爛」</a:t>
            </a:r>
          </a:p>
          <a:p>
            <a:pPr>
              <a:buFontTx/>
              <a:buNone/>
            </a:pPr>
            <a:r>
              <a:rPr lang="zh-TW" altLang="en-US" sz="4000" dirty="0" smtClean="0"/>
              <a:t>「</a:t>
            </a:r>
            <a:r>
              <a:rPr lang="zh-TW" altLang="en-US" sz="4000" dirty="0"/>
              <a:t>高傲冷淡」</a:t>
            </a:r>
          </a:p>
          <a:p>
            <a:pPr>
              <a:buFontTx/>
              <a:buNone/>
            </a:pPr>
            <a:r>
              <a:rPr lang="zh-TW" altLang="en-US" sz="4000" dirty="0" smtClean="0"/>
              <a:t>「講多過做」</a:t>
            </a:r>
            <a:endParaRPr lang="zh-TW" altLang="en-US" sz="4000" dirty="0"/>
          </a:p>
          <a:p>
            <a:pPr>
              <a:buFontTx/>
              <a:buNone/>
            </a:pPr>
            <a:r>
              <a:rPr lang="zh-TW" altLang="en-US" sz="4000" dirty="0" smtClean="0"/>
              <a:t>「唔識變通」</a:t>
            </a:r>
            <a:endParaRPr lang="zh-TW" altLang="en-US" sz="4000" dirty="0"/>
          </a:p>
          <a:p>
            <a:pPr>
              <a:buFontTx/>
              <a:buNone/>
            </a:pPr>
            <a:endParaRPr lang="zh-TW" altLang="en-US" sz="4000" dirty="0"/>
          </a:p>
          <a:p>
            <a:pPr>
              <a:buFontTx/>
              <a:buNone/>
            </a:pPr>
            <a:endParaRPr lang="en-US" altLang="zh-TW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新細明體" pitchFamily="18" charset="-120"/>
              </a:rPr>
              <a:t>假如你的子女是</a:t>
            </a:r>
            <a:r>
              <a:rPr lang="en-US" altLang="zh-TW" sz="3600" dirty="0" smtClean="0">
                <a:solidFill>
                  <a:srgbClr val="FF0000"/>
                </a:solidFill>
                <a:latin typeface="新細明體" pitchFamily="18" charset="-120"/>
              </a:rPr>
              <a:t>……</a:t>
            </a:r>
            <a:endParaRPr lang="en-US" altLang="zh-TW" sz="3600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4000" dirty="0" smtClean="0"/>
              <a:t>「叫極唔應」</a:t>
            </a:r>
          </a:p>
          <a:p>
            <a:pPr>
              <a:buFontTx/>
              <a:buNone/>
            </a:pPr>
            <a:r>
              <a:rPr lang="zh-TW" altLang="en-US" sz="4000" dirty="0" smtClean="0"/>
              <a:t>「</a:t>
            </a:r>
            <a:r>
              <a:rPr lang="zh-TW" altLang="en-US" sz="4000" dirty="0"/>
              <a:t>情緒化」</a:t>
            </a:r>
          </a:p>
          <a:p>
            <a:pPr>
              <a:buFontTx/>
              <a:buNone/>
            </a:pPr>
            <a:r>
              <a:rPr lang="zh-TW" altLang="en-US" sz="4000" dirty="0"/>
              <a:t>「不聽意見」</a:t>
            </a:r>
          </a:p>
          <a:p>
            <a:pPr>
              <a:buFontTx/>
              <a:buNone/>
            </a:pPr>
            <a:r>
              <a:rPr lang="zh-TW" altLang="en-US" sz="4000" dirty="0" smtClean="0"/>
              <a:t>「多多解釋」</a:t>
            </a:r>
            <a:endParaRPr lang="zh-TW" altLang="en-US" sz="4000" dirty="0"/>
          </a:p>
          <a:p>
            <a:endParaRPr lang="en-US" altLang="zh-TW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MBTI</a:t>
            </a:r>
            <a:r>
              <a:rPr lang="zh-TW" altLang="en-US" dirty="0" smtClean="0"/>
              <a:t> </a:t>
            </a:r>
            <a:r>
              <a:rPr lang="en-US" altLang="zh-TW" dirty="0" smtClean="0"/>
              <a:t>16</a:t>
            </a:r>
            <a:r>
              <a:rPr lang="zh-TW" altLang="en-US" dirty="0" smtClean="0"/>
              <a:t>型性格分析了解家長與子女的性格特質</a:t>
            </a:r>
            <a:endParaRPr lang="en-US" altLang="zh-TW" dirty="0" smtClean="0"/>
          </a:p>
          <a:p>
            <a:r>
              <a:rPr lang="zh-TW" altLang="en-US" dirty="0" smtClean="0"/>
              <a:t>尋找彼此在性格差異上的配合點</a:t>
            </a:r>
            <a:endParaRPr lang="en-US" altLang="zh-TW" dirty="0" smtClean="0"/>
          </a:p>
          <a:p>
            <a:r>
              <a:rPr lang="zh-TW" altLang="en-US" dirty="0" smtClean="0"/>
              <a:t>管教策略</a:t>
            </a:r>
            <a:r>
              <a:rPr lang="zh-TW" altLang="en-US" dirty="0"/>
              <a:t>：</a:t>
            </a:r>
            <a:r>
              <a:rPr lang="zh-TW" altLang="en-US" dirty="0" smtClean="0"/>
              <a:t>不同</a:t>
            </a:r>
            <a:r>
              <a:rPr lang="zh-TW" altLang="en-US" dirty="0"/>
              <a:t>性格．不同教法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3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u="sng" dirty="0" smtClean="0"/>
              <a:t>在性格分析及溝通管教上的一些迷思</a:t>
            </a:r>
            <a:endParaRPr lang="en-US" altLang="zh-TW" sz="3200" u="sng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25538"/>
            <a:ext cx="7834312" cy="49672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</a:schemeClr>
                </a:solidFill>
              </a:rPr>
              <a:t>性格</a:t>
            </a:r>
            <a:r>
              <a:rPr lang="en-US" altLang="zh-TW" dirty="0" smtClean="0">
                <a:solidFill>
                  <a:schemeClr val="tx1">
                    <a:lumMod val="85000"/>
                  </a:schemeClr>
                </a:solidFill>
              </a:rPr>
              <a:t> = </a:t>
            </a:r>
            <a:r>
              <a:rPr lang="zh-TW" altLang="en-US" dirty="0" smtClean="0">
                <a:solidFill>
                  <a:schemeClr val="tx1">
                    <a:lumMod val="85000"/>
                  </a:schemeClr>
                </a:solidFill>
              </a:rPr>
              <a:t>能力</a:t>
            </a:r>
            <a:r>
              <a:rPr lang="en-US" altLang="zh-TW" dirty="0" smtClean="0">
                <a:solidFill>
                  <a:schemeClr val="tx1">
                    <a:lumMod val="85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</a:schemeClr>
                </a:solidFill>
              </a:rPr>
              <a:t>性格係天生，佢永遠都係甘，無得救</a:t>
            </a:r>
            <a:r>
              <a:rPr lang="en-US" altLang="zh-TW" dirty="0" smtClean="0">
                <a:solidFill>
                  <a:schemeClr val="tx1">
                    <a:lumMod val="85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</a:schemeClr>
                </a:solidFill>
              </a:rPr>
              <a:t>配合子女需要 </a:t>
            </a:r>
            <a:r>
              <a:rPr lang="en-US" altLang="zh-TW" dirty="0" smtClean="0">
                <a:solidFill>
                  <a:schemeClr val="tx1">
                    <a:lumMod val="85000"/>
                  </a:schemeClr>
                </a:solidFill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</a:schemeClr>
                </a:solidFill>
              </a:rPr>
              <a:t> 認低威</a:t>
            </a:r>
            <a:r>
              <a:rPr lang="en-US" altLang="zh-TW" dirty="0" smtClean="0">
                <a:solidFill>
                  <a:schemeClr val="tx1">
                    <a:lumMod val="85000"/>
                  </a:schemeClr>
                </a:solidFill>
              </a:rPr>
              <a:t>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altLang="zh-TW" sz="1600" dirty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altLang="zh-TW" sz="1600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altLang="zh-TW" sz="1600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/>
              <a:t>透過</a:t>
            </a:r>
            <a:r>
              <a:rPr lang="en-US" altLang="zh-TW" sz="2800" b="1" dirty="0" smtClean="0"/>
              <a:t>MBTI</a:t>
            </a:r>
            <a:r>
              <a:rPr lang="zh-TW" altLang="en-US" sz="2800" b="1" dirty="0" smtClean="0"/>
              <a:t>性格分析，協助</a:t>
            </a:r>
            <a:r>
              <a:rPr lang="zh-TW" altLang="en-US" sz="2800" b="1" dirty="0"/>
              <a:t>我們：</a:t>
            </a:r>
            <a:endParaRPr lang="en-US" altLang="zh-TW" sz="2800" b="1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zh-TW" altLang="en-US" sz="2000" dirty="0">
                <a:latin typeface="+mn-ea"/>
              </a:rPr>
              <a:t>識別自己及子女的獨特之處</a:t>
            </a:r>
            <a:endParaRPr lang="en-US" altLang="zh-TW" sz="2000" dirty="0">
              <a:latin typeface="+mn-ea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zh-TW" altLang="en-US" sz="2000" dirty="0">
                <a:latin typeface="+mn-ea"/>
              </a:rPr>
              <a:t>掌握自己的管教</a:t>
            </a:r>
            <a:r>
              <a:rPr lang="zh-TW" altLang="en-US" sz="2000" dirty="0" smtClean="0">
                <a:latin typeface="+mn-ea"/>
              </a:rPr>
              <a:t>模式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zh-TW" altLang="en-US" sz="2000" dirty="0" smtClean="0">
                <a:latin typeface="+mn-ea"/>
              </a:rPr>
              <a:t>用</a:t>
            </a:r>
            <a:r>
              <a:rPr lang="zh-TW" altLang="en-US" sz="2000" dirty="0">
                <a:latin typeface="+mn-ea"/>
              </a:rPr>
              <a:t>另一層面認識子女，加強彼此配合及體諒</a:t>
            </a:r>
            <a:endParaRPr lang="en-US" altLang="zh-TW" sz="2000" dirty="0">
              <a:latin typeface="+mn-ea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zh-TW" altLang="en-US" sz="2000" dirty="0" smtClean="0">
                <a:latin typeface="+mn-ea"/>
              </a:rPr>
              <a:t>了解</a:t>
            </a:r>
            <a:r>
              <a:rPr lang="zh-TW" altLang="en-US" sz="2000" dirty="0">
                <a:latin typeface="+mn-ea"/>
              </a:rPr>
              <a:t>自己管教上的</a:t>
            </a:r>
            <a:r>
              <a:rPr lang="zh-TW" altLang="en-US" sz="2000" dirty="0" smtClean="0">
                <a:latin typeface="+mn-ea"/>
              </a:rPr>
              <a:t>盲點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zh-TW" altLang="en-US" sz="2000" dirty="0">
                <a:solidFill>
                  <a:schemeClr val="tx1">
                    <a:lumMod val="85000"/>
                  </a:schemeClr>
                </a:solidFill>
                <a:latin typeface="+mn-ea"/>
              </a:rPr>
              <a:t>將「大概」的性格特質變成很多「單一」的小部份</a:t>
            </a:r>
            <a:r>
              <a:rPr lang="en-US" altLang="zh-TW" sz="2000" dirty="0">
                <a:solidFill>
                  <a:schemeClr val="tx1">
                    <a:lumMod val="85000"/>
                  </a:schemeClr>
                </a:solidFill>
                <a:latin typeface="+mn-ea"/>
              </a:rPr>
              <a:t>,</a:t>
            </a:r>
            <a:r>
              <a:rPr lang="zh-TW" altLang="en-US" sz="2000" dirty="0">
                <a:solidFill>
                  <a:schemeClr val="tx1">
                    <a:lumMod val="85000"/>
                  </a:schemeClr>
                </a:solidFill>
                <a:latin typeface="+mn-ea"/>
              </a:rPr>
              <a:t>然後尋找「配合點」</a:t>
            </a:r>
            <a:endParaRPr lang="en-US" altLang="zh-TW" sz="2000" dirty="0">
              <a:solidFill>
                <a:schemeClr val="tx1">
                  <a:lumMod val="85000"/>
                </a:schemeClr>
              </a:solidFill>
              <a:latin typeface="+mn-ea"/>
            </a:endParaRP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altLang="zh-TW" sz="16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8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72" y="18891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我們平時用什麼方法管教子女</a:t>
            </a:r>
            <a:r>
              <a:rPr lang="en-US" altLang="zh-TW" sz="4000" dirty="0" smtClean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2"/>
            <a:ext cx="7978775" cy="4525963"/>
          </a:xfrm>
        </p:spPr>
        <p:txBody>
          <a:bodyPr/>
          <a:lstStyle/>
          <a:p>
            <a:pPr marL="609600" indent="-609600"/>
            <a:r>
              <a:rPr lang="zh-TW" altLang="en-US" sz="4000" dirty="0" smtClean="0"/>
              <a:t>習慣了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改變不了。</a:t>
            </a:r>
          </a:p>
          <a:p>
            <a:pPr marL="609600" indent="-609600"/>
            <a:endParaRPr lang="zh-TW" altLang="en-US" dirty="0" smtClean="0"/>
          </a:p>
          <a:p>
            <a:pPr marL="609600" indent="-609600" algn="ctr">
              <a:buFontTx/>
              <a:buNone/>
            </a:pPr>
            <a:r>
              <a:rPr lang="zh-TW" altLang="en-US" sz="4800" dirty="0" smtClean="0"/>
              <a:t>馬屁股 </a:t>
            </a:r>
            <a:r>
              <a:rPr lang="en-US" altLang="zh-TW" sz="4800" dirty="0" err="1" smtClean="0"/>
              <a:t>vs</a:t>
            </a:r>
            <a:r>
              <a:rPr lang="en-US" altLang="zh-TW" sz="4800" dirty="0" smtClean="0"/>
              <a:t> </a:t>
            </a:r>
            <a:r>
              <a:rPr lang="zh-TW" altLang="en-US" sz="4800" dirty="0" smtClean="0"/>
              <a:t>火箭</a:t>
            </a:r>
          </a:p>
          <a:p>
            <a:pPr marL="609600" indent="-609600" algn="ctr">
              <a:buFontTx/>
              <a:buNone/>
            </a:pPr>
            <a:endParaRPr lang="zh-TW" altLang="en-US" sz="4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9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8367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843213" y="908050"/>
            <a:ext cx="1081087" cy="358775"/>
          </a:xfrm>
          <a:prstGeom prst="rightArrow">
            <a:avLst>
              <a:gd name="adj1" fmla="val 50000"/>
              <a:gd name="adj2" fmla="val 75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3050"/>
            <a:ext cx="291623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8788"/>
            <a:ext cx="309721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795963" y="2708275"/>
            <a:ext cx="504825" cy="1225550"/>
          </a:xfrm>
          <a:prstGeom prst="downArrow">
            <a:avLst>
              <a:gd name="adj1" fmla="val 50000"/>
              <a:gd name="adj2" fmla="val 60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19573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3132138" y="5084763"/>
            <a:ext cx="1584325" cy="431800"/>
          </a:xfrm>
          <a:prstGeom prst="lef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4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832" y="333375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慣性思維模式</a:t>
            </a:r>
            <a:endParaRPr lang="en-US" altLang="zh-TW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57338"/>
            <a:ext cx="8229600" cy="452596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400" dirty="0" smtClean="0"/>
              <a:t>慣性管教模式</a:t>
            </a:r>
            <a:endParaRPr lang="en-US" altLang="zh-TW" sz="4400" dirty="0" smtClean="0"/>
          </a:p>
          <a:p>
            <a:r>
              <a:rPr lang="zh-TW" altLang="en-US" sz="4400" dirty="0" smtClean="0"/>
              <a:t>相同的結果不斷循環</a:t>
            </a:r>
            <a:endParaRPr lang="en-US" altLang="zh-TW" sz="4400" dirty="0" smtClean="0"/>
          </a:p>
          <a:p>
            <a:endParaRPr lang="en-US" altLang="zh-TW" sz="4400" dirty="0"/>
          </a:p>
          <a:p>
            <a:pPr>
              <a:buFontTx/>
              <a:buNone/>
            </a:pPr>
            <a:r>
              <a:rPr lang="zh-TW" altLang="en-US" sz="4400" dirty="0"/>
              <a:t>人的傾向：</a:t>
            </a:r>
            <a:endParaRPr lang="en-US" altLang="zh-TW" sz="4400" dirty="0"/>
          </a:p>
          <a:p>
            <a:r>
              <a:rPr lang="zh-TW" altLang="en-US" sz="4400" dirty="0"/>
              <a:t>被固有的思想定型</a:t>
            </a:r>
            <a:endParaRPr lang="en-US" altLang="zh-TW" sz="4400" dirty="0"/>
          </a:p>
          <a:p>
            <a:r>
              <a:rPr lang="zh-TW" altLang="en-US" sz="4400" dirty="0"/>
              <a:t>自己的一套是最好的</a:t>
            </a:r>
            <a:endParaRPr lang="en-US" altLang="zh-TW" sz="4400" dirty="0"/>
          </a:p>
          <a:p>
            <a:r>
              <a:rPr lang="zh-TW" altLang="en-US" sz="4400" dirty="0"/>
              <a:t>安全感，不想改變</a:t>
            </a:r>
            <a:endParaRPr lang="en-US" altLang="zh-TW" sz="4400" dirty="0"/>
          </a:p>
          <a:p>
            <a:r>
              <a:rPr lang="zh-TW" altLang="en-US" sz="4400" dirty="0" smtClean="0"/>
              <a:t>限制</a:t>
            </a:r>
            <a:r>
              <a:rPr lang="zh-TW" altLang="en-US" sz="4400" dirty="0"/>
              <a:t>了自己、限制了親子管教的結局</a:t>
            </a:r>
            <a:endParaRPr lang="en-US" altLang="zh-TW" sz="4400" dirty="0"/>
          </a:p>
          <a:p>
            <a:endParaRPr lang="zh-TW" altLang="en-US" sz="4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274638"/>
            <a:ext cx="8229600" cy="777875"/>
          </a:xfrm>
        </p:spPr>
        <p:txBody>
          <a:bodyPr/>
          <a:lstStyle/>
          <a:p>
            <a:r>
              <a:rPr lang="en-US" altLang="zh-CN" dirty="0" smtClean="0">
                <a:latin typeface="新細明體" pitchFamily="18" charset="-120"/>
              </a:rPr>
              <a:t>MBTI</a:t>
            </a:r>
            <a:r>
              <a:rPr lang="en-US" altLang="zh-CN" baseline="30000" dirty="0" smtClean="0">
                <a:latin typeface="新細明體" pitchFamily="18" charset="-120"/>
              </a:rPr>
              <a:t>®</a:t>
            </a:r>
            <a:r>
              <a:rPr lang="zh-CN" altLang="en-US" dirty="0" smtClean="0">
                <a:latin typeface="新細明體" pitchFamily="18" charset="-120"/>
              </a:rPr>
              <a:t>測試問卷</a:t>
            </a:r>
            <a:r>
              <a:rPr lang="zh-CN" altLang="en-US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840" y="1352897"/>
            <a:ext cx="8229600" cy="4524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latin typeface="新細明體" pitchFamily="18" charset="-120"/>
              </a:rPr>
              <a:t>MBTI</a:t>
            </a:r>
            <a:r>
              <a:rPr lang="en-US" altLang="zh-CN" baseline="30000" dirty="0" smtClean="0">
                <a:latin typeface="新細明體" pitchFamily="18" charset="-120"/>
              </a:rPr>
              <a:t>®</a:t>
            </a:r>
            <a:r>
              <a:rPr lang="zh-TW" altLang="en-US" dirty="0" smtClean="0">
                <a:latin typeface="新細明體" pitchFamily="18" charset="-120"/>
              </a:rPr>
              <a:t>性格類型測評工具是由</a:t>
            </a:r>
            <a:endParaRPr lang="zh-CN" altLang="en-US" dirty="0" smtClean="0">
              <a:latin typeface="新細明體" pitchFamily="18" charset="-120"/>
            </a:endParaRPr>
          </a:p>
          <a:p>
            <a:pPr algn="ctr">
              <a:buFontTx/>
              <a:buNone/>
            </a:pPr>
            <a:r>
              <a:rPr lang="en-US" altLang="zh-CN" b="1" dirty="0" smtClean="0">
                <a:solidFill>
                  <a:srgbClr val="5C367A"/>
                </a:solidFill>
                <a:latin typeface="新細明體" pitchFamily="18" charset="-120"/>
              </a:rPr>
              <a:t>Katharine C Briggs</a:t>
            </a:r>
          </a:p>
          <a:p>
            <a:pPr algn="ctr">
              <a:buFontTx/>
              <a:buNone/>
            </a:pPr>
            <a:r>
              <a:rPr lang="zh-CN" altLang="en-US" dirty="0" smtClean="0">
                <a:latin typeface="新細明體" pitchFamily="18" charset="-120"/>
              </a:rPr>
              <a:t>和她的女兒</a:t>
            </a:r>
          </a:p>
          <a:p>
            <a:pPr algn="ctr">
              <a:buFontTx/>
              <a:buNone/>
            </a:pPr>
            <a:r>
              <a:rPr lang="en-US" altLang="zh-CN" b="1" dirty="0" smtClean="0">
                <a:solidFill>
                  <a:srgbClr val="5C367A"/>
                </a:solidFill>
                <a:latin typeface="新細明體" pitchFamily="18" charset="-120"/>
              </a:rPr>
              <a:t>Isabel Briggs Myers</a:t>
            </a:r>
          </a:p>
          <a:p>
            <a:pPr algn="ctr">
              <a:buFontTx/>
              <a:buNone/>
            </a:pPr>
            <a:r>
              <a:rPr lang="zh-CN" altLang="en-US" dirty="0" smtClean="0">
                <a:latin typeface="新細明體" pitchFamily="18" charset="-120"/>
              </a:rPr>
              <a:t>開發研製的</a:t>
            </a:r>
          </a:p>
          <a:p>
            <a:pPr>
              <a:buFontTx/>
              <a:buNone/>
            </a:pPr>
            <a:r>
              <a:rPr lang="zh-CN" altLang="en-US" dirty="0" smtClean="0">
                <a:latin typeface="新細明體" pitchFamily="18" charset="-120"/>
              </a:rPr>
              <a:t>       以</a:t>
            </a:r>
            <a:r>
              <a:rPr lang="zh-TW" altLang="en-US" dirty="0" smtClean="0">
                <a:latin typeface="新細明體" pitchFamily="18" charset="-120"/>
              </a:rPr>
              <a:t>瑞士心理學家</a:t>
            </a:r>
            <a:r>
              <a:rPr lang="en-US" altLang="zh-CN" dirty="0" smtClean="0">
                <a:latin typeface="新細明體" pitchFamily="18" charset="-120"/>
              </a:rPr>
              <a:t>CG Jung</a:t>
            </a:r>
            <a:r>
              <a:rPr lang="zh-TW" altLang="en-US" dirty="0" smtClean="0">
                <a:latin typeface="新細明體" pitchFamily="18" charset="-120"/>
              </a:rPr>
              <a:t>的著作為基礎，</a:t>
            </a:r>
            <a:r>
              <a:rPr lang="en-US" altLang="zh-CN" dirty="0" smtClean="0">
                <a:latin typeface="新細明體" pitchFamily="18" charset="-120"/>
              </a:rPr>
              <a:t>Jung</a:t>
            </a:r>
            <a:r>
              <a:rPr lang="zh-TW" altLang="en-US" dirty="0" smtClean="0">
                <a:latin typeface="新細明體" pitchFamily="18" charset="-120"/>
              </a:rPr>
              <a:t>在他的</a:t>
            </a:r>
            <a:r>
              <a:rPr lang="en-US" altLang="zh-TW" dirty="0" smtClean="0">
                <a:latin typeface="新細明體" pitchFamily="18" charset="-120"/>
              </a:rPr>
              <a:t>《</a:t>
            </a:r>
            <a:r>
              <a:rPr lang="zh-TW" altLang="en-US" dirty="0" smtClean="0">
                <a:latin typeface="新細明體" pitchFamily="18" charset="-120"/>
              </a:rPr>
              <a:t>心理類型</a:t>
            </a:r>
            <a:r>
              <a:rPr lang="en-US" altLang="zh-TW" dirty="0" smtClean="0">
                <a:latin typeface="新細明體" pitchFamily="18" charset="-120"/>
              </a:rPr>
              <a:t>》</a:t>
            </a:r>
            <a:r>
              <a:rPr lang="zh-TW" altLang="en-US" dirty="0" smtClean="0">
                <a:latin typeface="新細明體" pitchFamily="18" charset="-120"/>
              </a:rPr>
              <a:t>一書中提出了心理類型理論，該書出版於</a:t>
            </a:r>
            <a:r>
              <a:rPr lang="en-US" altLang="zh-CN" dirty="0" smtClean="0">
                <a:latin typeface="新細明體" pitchFamily="18" charset="-120"/>
              </a:rPr>
              <a:t>1921</a:t>
            </a:r>
            <a:r>
              <a:rPr lang="zh-CN" altLang="en-US" dirty="0" smtClean="0">
                <a:latin typeface="新細明體" pitchFamily="18" charset="-120"/>
              </a:rPr>
              <a:t>年。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07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什麼是性格</a:t>
            </a:r>
            <a:r>
              <a:rPr lang="en-US" altLang="zh-TW" dirty="0" smtClean="0"/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7432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/>
              <a:t>會改變嗎？</a:t>
            </a:r>
          </a:p>
          <a:p>
            <a:pPr eaLnBrk="1" hangingPunct="1"/>
            <a:endParaRPr lang="en-US" altLang="zh-TW"/>
          </a:p>
        </p:txBody>
      </p:sp>
      <p:pic>
        <p:nvPicPr>
          <p:cNvPr id="6" name="Picture 5" descr="20071001024807754967445_Sr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3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Jung</a:t>
            </a:r>
            <a:r>
              <a:rPr lang="zh-CN" altLang="en-US" dirty="0" smtClean="0"/>
              <a:t>的理論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848" y="16002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Jung</a:t>
            </a:r>
            <a:r>
              <a:rPr lang="zh-TW" altLang="en-US" dirty="0" smtClean="0">
                <a:ea typeface="SimSun" pitchFamily="2" charset="-122"/>
              </a:rPr>
              <a:t>相信，我們的傾向</a:t>
            </a:r>
            <a:r>
              <a:rPr lang="zh-CN" altLang="en-US" b="1" i="1" dirty="0" smtClean="0">
                <a:solidFill>
                  <a:srgbClr val="5C367A"/>
                </a:solidFill>
              </a:rPr>
              <a:t>不會</a:t>
            </a:r>
            <a:r>
              <a:rPr lang="zh-CN" altLang="en-US" dirty="0" smtClean="0"/>
              <a:t>改變</a:t>
            </a:r>
            <a:r>
              <a:rPr lang="en-US" altLang="zh-CN" dirty="0" smtClean="0"/>
              <a:t>—— </a:t>
            </a:r>
            <a:r>
              <a:rPr lang="zh-TW" altLang="en-US" dirty="0" smtClean="0">
                <a:ea typeface="SimSun" pitchFamily="2" charset="-122"/>
              </a:rPr>
              <a:t>我們終其一生傾向都不會改變。</a:t>
            </a:r>
          </a:p>
          <a:p>
            <a:r>
              <a:rPr lang="zh-TW" altLang="en-US" dirty="0" smtClean="0">
                <a:ea typeface="SimSun" pitchFamily="2" charset="-122"/>
              </a:rPr>
              <a:t>會改變的是我們如何運用自身的傾向，還有我們如何衡量自己的傾向。</a:t>
            </a:r>
          </a:p>
          <a:p>
            <a:r>
              <a:rPr lang="zh-TW" altLang="en-US" dirty="0" smtClean="0">
                <a:ea typeface="SimSun" pitchFamily="2" charset="-122"/>
              </a:rPr>
              <a:t>引起混淆的變數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環境！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65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1654</TotalTime>
  <Words>423</Words>
  <Application>Microsoft Office PowerPoint</Application>
  <PresentationFormat>如螢幕大小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Concourse</vt:lpstr>
      <vt:lpstr>家長教育講座 Parenting Education Seminar  </vt:lpstr>
      <vt:lpstr>內容</vt:lpstr>
      <vt:lpstr>在性格分析及溝通管教上的一些迷思</vt:lpstr>
      <vt:lpstr>我們平時用什麼方法管教子女?</vt:lpstr>
      <vt:lpstr>PowerPoint 簡報</vt:lpstr>
      <vt:lpstr>慣性思維模式</vt:lpstr>
      <vt:lpstr>MBTI®測試問卷 </vt:lpstr>
      <vt:lpstr>什麼是性格?</vt:lpstr>
      <vt:lpstr>Jung的理論</vt:lpstr>
      <vt:lpstr>PowerPoint 簡報</vt:lpstr>
      <vt:lpstr>PowerPoint 簡報</vt:lpstr>
      <vt:lpstr>假如你的子女是……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87</cp:revision>
  <cp:lastPrinted>2013-11-07T08:59:16Z</cp:lastPrinted>
  <dcterms:created xsi:type="dcterms:W3CDTF">2013-11-01T02:46:22Z</dcterms:created>
  <dcterms:modified xsi:type="dcterms:W3CDTF">2014-05-20T05:22:52Z</dcterms:modified>
</cp:coreProperties>
</file>