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78" r:id="rId2"/>
    <p:sldId id="279" r:id="rId3"/>
    <p:sldId id="280" r:id="rId4"/>
    <p:sldId id="281" r:id="rId5"/>
    <p:sldId id="282" r:id="rId6"/>
    <p:sldId id="283" r:id="rId7"/>
    <p:sldId id="345" r:id="rId8"/>
    <p:sldId id="355" r:id="rId9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692F3-02AB-4644-8518-4CAD4236D64D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BAB67-328C-48EE-9471-858F69A5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5E84D-3823-4B77-AA78-4733A832432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8BECD-83B5-4629-AD31-3EB7F79F5F5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D397-5724-4DDE-9B0D-0D3C03290F8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C116-861E-4656-AFD0-1200633BC7E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1CA0-0A52-41FA-A471-4A24696AAAE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B1D4B-4982-4AFB-ABF8-3D4C233FABA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1F61D-30FD-4A5D-968B-232955372B59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334C3-DD33-4113-AD78-9A460A52F17F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C9001-48A9-4F32-B0CA-9C2C22291D1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8CF7F-82F4-4F0C-8329-4ADA63B633D1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AC978-858D-4EEC-A451-205DE16FACC8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CCA23-8633-4193-85F5-5060B790843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SimSun" pitchFamily="2" charset="-122"/>
              </a:rPr>
              <a:t>外向還是內向</a:t>
            </a:r>
            <a:r>
              <a:rPr lang="zh-CN" altLang="en-US" dirty="0" smtClean="0"/>
              <a:t> </a:t>
            </a:r>
          </a:p>
        </p:txBody>
      </p:sp>
      <p:pic>
        <p:nvPicPr>
          <p:cNvPr id="397316" name="Picture 4" descr="EI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4444" r="18333" b="38889"/>
          <a:stretch>
            <a:fillRect/>
          </a:stretch>
        </p:blipFill>
        <p:spPr>
          <a:xfrm>
            <a:off x="1562819" y="1556792"/>
            <a:ext cx="6105525" cy="3068638"/>
          </a:xfrm>
        </p:spPr>
      </p:pic>
      <p:sp>
        <p:nvSpPr>
          <p:cNvPr id="26628" name="Rectangle 5"/>
          <p:cNvSpPr>
            <a:spLocks/>
          </p:cNvSpPr>
          <p:nvPr/>
        </p:nvSpPr>
        <p:spPr bwMode="auto">
          <a:xfrm>
            <a:off x="1501775" y="4554538"/>
            <a:ext cx="62801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我們傾向於把注意力集中在那裡？</a:t>
            </a:r>
          </a:p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你從那裡可獲得動力？</a:t>
            </a:r>
          </a:p>
          <a:p>
            <a:pPr algn="ctr"/>
            <a:endParaRPr kumimoji="0" lang="en-US" altLang="zh-CN" i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endParaRPr kumimoji="0" lang="zh-CN" altLang="en-US" sz="200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24075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Extraversion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724525" y="17732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Introversion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1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817563" y="1485454"/>
            <a:ext cx="1954212" cy="4823866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主動提出</a:t>
            </a: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善於表達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合群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好動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熱心</a:t>
            </a:r>
          </a:p>
        </p:txBody>
      </p:sp>
      <p:pic>
        <p:nvPicPr>
          <p:cNvPr id="405508" name="Picture 4" descr="E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4444" r="35834" b="64444"/>
          <a:stretch>
            <a:fillRect/>
          </a:stretch>
        </p:blipFill>
        <p:spPr bwMode="auto">
          <a:xfrm>
            <a:off x="3200400" y="44450"/>
            <a:ext cx="266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71775" y="1341438"/>
            <a:ext cx="3313113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/>
              <a:t>與他人建立聯繫的基本方式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000"/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我們在多大程度上願意表露自己的情緒和經驗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/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我們和他人聯繫的廣度和深度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我們傾向於如何學習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000"/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我們和他人交往時，精力的級別和種類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397625" y="1341438"/>
            <a:ext cx="1209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rgbClr val="FF0000"/>
                </a:solidFill>
              </a:rPr>
              <a:t>被動接受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不形於色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親切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愛反思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沉靜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7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SimSun" pitchFamily="2" charset="-122"/>
              </a:rPr>
              <a:t>外向還是內向</a:t>
            </a:r>
            <a:r>
              <a:rPr lang="zh-CN" altLang="en-US" dirty="0" smtClean="0"/>
              <a:t> </a:t>
            </a:r>
          </a:p>
        </p:txBody>
      </p:sp>
      <p:pic>
        <p:nvPicPr>
          <p:cNvPr id="28675" name="Picture 4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3813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3887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8"/>
          <p:cNvSpPr>
            <a:spLocks/>
          </p:cNvSpPr>
          <p:nvPr/>
        </p:nvSpPr>
        <p:spPr bwMode="auto">
          <a:xfrm>
            <a:off x="1403350" y="2060575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24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外向（</a:t>
            </a:r>
            <a:r>
              <a:rPr kumimoji="0" lang="en-US" altLang="zh-CN" sz="24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E</a:t>
            </a:r>
            <a:r>
              <a:rPr kumimoji="0" lang="zh-CN" altLang="en-US" sz="24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8678" name="Rectangle 9"/>
          <p:cNvSpPr>
            <a:spLocks/>
          </p:cNvSpPr>
          <p:nvPr/>
        </p:nvSpPr>
        <p:spPr bwMode="auto">
          <a:xfrm>
            <a:off x="539750" y="4710113"/>
            <a:ext cx="314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外向偏好的天性是將注意力</a:t>
            </a:r>
          </a:p>
          <a:p>
            <a:pPr algn="ctr"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聚焦於外部世界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8679" name="Rectangle 10"/>
          <p:cNvSpPr>
            <a:spLocks/>
          </p:cNvSpPr>
          <p:nvPr/>
        </p:nvSpPr>
        <p:spPr bwMode="auto">
          <a:xfrm>
            <a:off x="6011863" y="2060575"/>
            <a:ext cx="156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24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内向（</a:t>
            </a:r>
            <a:r>
              <a:rPr kumimoji="0" lang="en-US" altLang="zh-CN" sz="24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I</a:t>
            </a:r>
            <a:r>
              <a:rPr kumimoji="0" lang="zh-CN" altLang="en-US" sz="2400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  <a:r>
              <a:rPr kumimoji="0" lang="zh-CN" altLang="en-US" sz="2400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8680" name="Rectangle 11"/>
          <p:cNvSpPr>
            <a:spLocks/>
          </p:cNvSpPr>
          <p:nvPr/>
        </p:nvSpPr>
        <p:spPr bwMode="auto">
          <a:xfrm>
            <a:off x="5241925" y="4637088"/>
            <a:ext cx="297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內向偏好的天性是將注意力</a:t>
            </a:r>
          </a:p>
          <a:p>
            <a:pPr algn="ctr"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聚焦於內部世界</a:t>
            </a:r>
            <a:endParaRPr kumimoji="0" lang="zh-CN" altLang="en-US" b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89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 外 向                               内 向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533400" y="1752600"/>
            <a:ext cx="7899400" cy="2819400"/>
            <a:chOff x="336" y="1104"/>
            <a:chExt cx="4976" cy="1776"/>
          </a:xfrm>
        </p:grpSpPr>
        <p:pic>
          <p:nvPicPr>
            <p:cNvPr id="29700" name="Picture 11" descr="talk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46"/>
            <a:stretch>
              <a:fillRect/>
            </a:stretch>
          </p:blipFill>
          <p:spPr bwMode="auto">
            <a:xfrm>
              <a:off x="336" y="1104"/>
              <a:ext cx="2256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12" descr="introve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4"/>
            <a:stretch>
              <a:fillRect/>
            </a:stretch>
          </p:blipFill>
          <p:spPr bwMode="auto">
            <a:xfrm>
              <a:off x="3072" y="1104"/>
              <a:ext cx="224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973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832" y="4462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SimSun" pitchFamily="2" charset="-122"/>
              </a:rPr>
              <a:t>一些相關聯的關鍵字</a:t>
            </a:r>
            <a:r>
              <a:rPr lang="zh-CN" altLang="en-US" dirty="0" smtClean="0"/>
              <a:t> </a:t>
            </a:r>
          </a:p>
        </p:txBody>
      </p:sp>
      <p:pic>
        <p:nvPicPr>
          <p:cNvPr id="405508" name="Picture 4" descr="E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4444" r="35834" b="64444"/>
          <a:stretch>
            <a:fillRect/>
          </a:stretch>
        </p:blipFill>
        <p:spPr bwMode="auto">
          <a:xfrm>
            <a:off x="3489176" y="1045096"/>
            <a:ext cx="266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24599"/>
              </p:ext>
            </p:extLst>
          </p:nvPr>
        </p:nvGraphicFramePr>
        <p:xfrm>
          <a:off x="2421409" y="2562944"/>
          <a:ext cx="4814887" cy="3962400"/>
        </p:xfrm>
        <a:graphic>
          <a:graphicData uri="http://schemas.openxmlformats.org/drawingml/2006/table">
            <a:tbl>
              <a:tblPr/>
              <a:tblGrid>
                <a:gridCol w="2408237"/>
                <a:gridCol w="2406650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ヒラギノ角ゴ Pro W3" pitchFamily="-112" charset="-128"/>
                        </a:rPr>
                        <a:t>外向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內　向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行　動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反　思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外　部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內　部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3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人際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隱　私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交　往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專　心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3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多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少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善於表達的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沉靜的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3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行動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思考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ヒラギノ角ゴ Pro W3" pitchFamily="-112" charset="-128"/>
                          <a:sym typeface="Lucida Grande" pitchFamily="-112" charset="0"/>
                        </a:rPr>
                        <a:t>行動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思考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—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行動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—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Grande" pitchFamily="-112" charset="0"/>
                          <a:ea typeface="SimSun" pitchFamily="2" charset="-122"/>
                          <a:sym typeface="Lucida Grande" pitchFamily="-112" charset="0"/>
                        </a:rPr>
                        <a:t>思考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7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50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SimSun" pitchFamily="2" charset="-122"/>
              </a:rPr>
              <a:t>你的傾向是 </a:t>
            </a:r>
            <a:r>
              <a:rPr lang="zh-CN" altLang="en-US" dirty="0" smtClean="0"/>
              <a:t>外向還是內向</a:t>
            </a:r>
            <a:r>
              <a:rPr lang="zh-TW" altLang="en-US" dirty="0" smtClean="0">
                <a:ea typeface="SimSun" pitchFamily="2" charset="-122"/>
              </a:rPr>
              <a:t>？</a:t>
            </a:r>
            <a:endParaRPr lang="zh-CN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mtClean="0"/>
              <a:t>    </a:t>
            </a:r>
            <a:endParaRPr lang="zh-CN" altLang="en-US" b="1" smtClean="0"/>
          </a:p>
          <a:p>
            <a:pPr>
              <a:buFontTx/>
              <a:buNone/>
            </a:pPr>
            <a:r>
              <a:rPr lang="zh-CN" altLang="en-US" b="1" smtClean="0"/>
              <a:t>                  </a:t>
            </a:r>
            <a:endParaRPr lang="zh-CN" altLang="en-US" b="1" smtClean="0">
              <a:solidFill>
                <a:srgbClr val="5C367A"/>
              </a:solidFill>
            </a:endParaRPr>
          </a:p>
          <a:p>
            <a:pPr>
              <a:buFontTx/>
              <a:buNone/>
            </a:pPr>
            <a:r>
              <a:rPr lang="zh-CN" altLang="en-US" smtClean="0"/>
              <a:t>                                         </a:t>
            </a:r>
          </a:p>
        </p:txBody>
      </p:sp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762000" y="2971800"/>
            <a:ext cx="7543800" cy="1828800"/>
            <a:chOff x="480" y="1872"/>
            <a:chExt cx="4752" cy="1152"/>
          </a:xfrm>
        </p:grpSpPr>
        <p:pic>
          <p:nvPicPr>
            <p:cNvPr id="31755" name="Picture 4" descr="EI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43333" r="9166" b="30000"/>
            <a:stretch>
              <a:fillRect/>
            </a:stretch>
          </p:blipFill>
          <p:spPr bwMode="auto">
            <a:xfrm>
              <a:off x="480" y="1872"/>
              <a:ext cx="47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Rectangle 3"/>
            <p:cNvSpPr>
              <a:spLocks/>
            </p:cNvSpPr>
            <p:nvPr/>
          </p:nvSpPr>
          <p:spPr bwMode="auto">
            <a:xfrm>
              <a:off x="2640" y="2160"/>
              <a:ext cx="48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2250"/>
                </a:spcBef>
              </a:pPr>
              <a:r>
                <a:rPr kumimoji="0" lang="en-US" altLang="zh-CN" sz="4000" b="1">
                  <a:solidFill>
                    <a:srgbClr val="5C367A"/>
                  </a:solidFill>
                  <a:cs typeface="Arial" pitchFamily="34" charset="0"/>
                  <a:sym typeface="Arial" pitchFamily="34" charset="0"/>
                </a:rPr>
                <a:t>?</a:t>
              </a:r>
              <a:endParaRPr kumimoji="0" lang="en-US" altLang="zh-CN" sz="4000" b="1"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31749" name="Rectangle 7"/>
          <p:cNvSpPr>
            <a:spLocks/>
          </p:cNvSpPr>
          <p:nvPr/>
        </p:nvSpPr>
        <p:spPr bwMode="auto">
          <a:xfrm>
            <a:off x="1116013" y="4789488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3</a:t>
            </a:r>
            <a:r>
              <a:rPr kumimoji="0" lang="en-US" altLang="zh-CN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1750" name="Rectangle 8"/>
          <p:cNvSpPr>
            <a:spLocks/>
          </p:cNvSpPr>
          <p:nvPr/>
        </p:nvSpPr>
        <p:spPr bwMode="auto">
          <a:xfrm>
            <a:off x="2051050" y="47910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2</a:t>
            </a:r>
            <a:r>
              <a:rPr kumimoji="0" lang="en-US" altLang="zh-CN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1751" name="Rectangle 9"/>
          <p:cNvSpPr>
            <a:spLocks/>
          </p:cNvSpPr>
          <p:nvPr/>
        </p:nvSpPr>
        <p:spPr bwMode="auto">
          <a:xfrm>
            <a:off x="3419475" y="4725988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1</a:t>
            </a:r>
            <a:r>
              <a:rPr kumimoji="0" lang="en-US" altLang="zh-CN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1752" name="Rectangle 10"/>
          <p:cNvSpPr>
            <a:spLocks/>
          </p:cNvSpPr>
          <p:nvPr/>
        </p:nvSpPr>
        <p:spPr bwMode="auto">
          <a:xfrm>
            <a:off x="5076825" y="47259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1</a:t>
            </a:r>
            <a:r>
              <a:rPr kumimoji="0" lang="en-US" altLang="zh-CN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1753" name="Rectangle 11"/>
          <p:cNvSpPr>
            <a:spLocks/>
          </p:cNvSpPr>
          <p:nvPr/>
        </p:nvSpPr>
        <p:spPr bwMode="auto">
          <a:xfrm>
            <a:off x="6156325" y="4724400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2</a:t>
            </a:r>
            <a:r>
              <a:rPr kumimoji="0" lang="en-US" altLang="zh-CN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31754" name="Rectangle 12"/>
          <p:cNvSpPr>
            <a:spLocks/>
          </p:cNvSpPr>
          <p:nvPr/>
        </p:nvSpPr>
        <p:spPr bwMode="auto">
          <a:xfrm>
            <a:off x="7308850" y="4724400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3</a:t>
            </a:r>
            <a:r>
              <a:rPr kumimoji="0" lang="en-US" altLang="zh-CN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543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青少年的特性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05992"/>
              </p:ext>
            </p:extLst>
          </p:nvPr>
        </p:nvGraphicFramePr>
        <p:xfrm>
          <a:off x="612527" y="1484784"/>
          <a:ext cx="8135937" cy="4970422"/>
        </p:xfrm>
        <a:graphic>
          <a:graphicData uri="http://schemas.openxmlformats.org/drawingml/2006/table">
            <a:tbl>
              <a:tblPr/>
              <a:tblGrid>
                <a:gridCol w="4175125"/>
                <a:gridCol w="3960812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外向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型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內向</a:t>
                      </a:r>
                      <a:r>
                        <a:rPr kumimoji="1" lang="en-US" altLang="zh-TW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</a:t>
                      </a: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型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93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喜歡多樣性、多方面嘗試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喜歡與人交往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通過討論去找出想法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通過交談和行動去學習新任務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對任何人的做事方式都感興趣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需要聆聽者給予足夠空間讓他講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需要足夠空間讓他嘗試不同的事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喜歡寧靜以便集中精神</a:t>
                      </a:r>
                      <a:endParaRPr kumimoji="1" lang="en-US" altLang="zh-TW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喜歡專注於一項計劃或任務</a:t>
                      </a:r>
                      <a:endParaRPr kumimoji="1" lang="en-US" altLang="zh-TW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在內心孕育和發展他們的想法</a:t>
                      </a: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通過閱讀和思考去學習新任務</a:t>
                      </a:r>
                      <a:endParaRPr kumimoji="1" lang="en-US" altLang="zh-TW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kumimoji="1" lang="zh-TW" alt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喜歡不受干擾地獨自工作</a:t>
                      </a:r>
                      <a:endParaRPr kumimoji="1" lang="en-US" altLang="zh-TW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指示簡潔清晣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重點式的溝通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溝通管教</a:t>
            </a:r>
            <a:r>
              <a:rPr lang="zh-TW" altLang="en-US" dirty="0"/>
              <a:t>策略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40238"/>
              </p:ext>
            </p:extLst>
          </p:nvPr>
        </p:nvGraphicFramePr>
        <p:xfrm>
          <a:off x="467544" y="1412776"/>
          <a:ext cx="8229600" cy="45726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"/>
                <a:gridCol w="720080"/>
                <a:gridCol w="3528392"/>
                <a:gridCol w="3693096"/>
              </a:tblGrid>
              <a:tr h="329515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新細明體"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你的性格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557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外向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新細明體"/>
                        </a:rPr>
                        <a:t> E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內向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新細明體"/>
                        </a:rPr>
                        <a:t> I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3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子女的性格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新細明體"/>
                        </a:rPr>
                        <a:t>外向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新細明體"/>
                        </a:rPr>
                        <a:t> E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一方講的時間，另一方聽；然後交換角色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對方最後一句說話未必就是總結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重複你所聽到的，看是否理解正確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選擇合適的時間，讓子女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安靜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地聽你說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試著將你的第一個念頭不經加工就說出來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保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証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能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和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對方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分享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你的想法，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可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以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事先寫下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你要說的內容</a:t>
                      </a:r>
                      <a:endParaRPr lang="en-US" altLang="zh-TW" sz="16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0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新細明體"/>
                        </a:rPr>
                        <a:t>內向</a:t>
                      </a:r>
                      <a:r>
                        <a:rPr lang="en-US" sz="1600" kern="100">
                          <a:effectLst/>
                          <a:latin typeface="Times New Roman"/>
                          <a:ea typeface="新細明體"/>
                        </a:rPr>
                        <a:t> I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zh-TW" altLang="en-US" sz="1600" dirty="0" smtClean="0"/>
                        <a:t>溝通簡潔清晣、重點式的表達，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避免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新細明體"/>
                        </a:rPr>
                        <a:t>言語誇張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或囉嗦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給對方一定時間作出回饋</a:t>
                      </a:r>
                      <a:endParaRPr lang="en-US" altLang="zh-TW" sz="1600" kern="100" dirty="0" smtClean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對方不立即回應不等於不理會你，只是他需要一些時間思考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多利用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新細明體"/>
                        </a:rPr>
                        <a:t>寫</a:t>
                      </a: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新細明體"/>
                        </a:rPr>
                        <a:t>紙仔或短訊形式溝通，讓對方有更多時間回應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eaLnBrk="1" latinLnBrk="0" hangingPunct="1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多製造雙方共處的時間</a:t>
                      </a:r>
                      <a:endParaRPr kumimoji="0"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+mn-cs"/>
                      </a:endParaRPr>
                    </a:p>
                    <a:p>
                      <a:pPr marL="342900" lvl="0" indent="-342900" algn="l" rtl="0" eaLnBrk="1" latinLnBrk="0" hangingPunct="1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不要</a:t>
                      </a:r>
                      <a:r>
                        <a:rPr kumimoji="0"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為了避免衝突而</a:t>
                      </a:r>
                      <a:r>
                        <a:rPr kumimoji="0" 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沉默</a:t>
                      </a:r>
                      <a:endParaRPr kumimoji="0" lang="en-US" altLang="zh-TW" sz="16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+mn-cs"/>
                      </a:endParaRPr>
                    </a:p>
                    <a:p>
                      <a:pPr marL="342900" lvl="0" indent="-342900" algn="l" rtl="0" eaLnBrk="1" latinLnBrk="0" hangingPunct="1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不愛談話不等同沒有意見，嘗試強迫自己開始話題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+mn-cs"/>
                      </a:endParaRPr>
                    </a:p>
                    <a:p>
                      <a:pPr marL="342900" lvl="0" indent="-342900" algn="l" rtl="0" eaLnBrk="1" latinLnBrk="0" hangingPunct="1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在衝突矛盾中，你</a:t>
                      </a:r>
                      <a:r>
                        <a:rPr kumimoji="0" 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的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子女</a:t>
                      </a:r>
                      <a:r>
                        <a:rPr kumimoji="0" 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的</a:t>
                      </a:r>
                      <a:r>
                        <a:rPr kumimoji="0" lang="zh-TW" sz="16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新細明體"/>
                          <a:cs typeface="+mn-cs"/>
                        </a:rPr>
                        <a:t>壓力不會比你來得少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1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1655</TotalTime>
  <Words>471</Words>
  <Application>Microsoft Office PowerPoint</Application>
  <PresentationFormat>如螢幕大小 (4:3)</PresentationFormat>
  <Paragraphs>122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Concourse</vt:lpstr>
      <vt:lpstr>外向還是內向 </vt:lpstr>
      <vt:lpstr>PowerPoint 簡報</vt:lpstr>
      <vt:lpstr>外向還是內向 </vt:lpstr>
      <vt:lpstr> 外 向                               内 向</vt:lpstr>
      <vt:lpstr>一些相關聯的關鍵字 </vt:lpstr>
      <vt:lpstr>你的傾向是 外向還是內向？</vt:lpstr>
      <vt:lpstr>青少年的特性</vt:lpstr>
      <vt:lpstr>溝通管教策略</vt:lpstr>
    </vt:vector>
  </TitlesOfParts>
  <Company>Lingnan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家長教育講座  Parenting Education Seminar</dc:title>
  <dc:creator>ITSC</dc:creator>
  <cp:lastModifiedBy>PTA</cp:lastModifiedBy>
  <cp:revision>87</cp:revision>
  <cp:lastPrinted>2013-11-07T08:59:16Z</cp:lastPrinted>
  <dcterms:created xsi:type="dcterms:W3CDTF">2013-11-01T02:46:22Z</dcterms:created>
  <dcterms:modified xsi:type="dcterms:W3CDTF">2014-05-20T05:23:28Z</dcterms:modified>
</cp:coreProperties>
</file>