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6"/>
  </p:notesMasterIdLst>
  <p:sldIdLst>
    <p:sldId id="284" r:id="rId2"/>
    <p:sldId id="285" r:id="rId3"/>
    <p:sldId id="286" r:id="rId4"/>
    <p:sldId id="287" r:id="rId5"/>
  </p:sldIdLst>
  <p:sldSz cx="9144000" cy="6858000" type="screen4x3"/>
  <p:notesSz cx="7010400" cy="92964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B692F3-02AB-4644-8518-4CAD4236D64D}" type="datetimeFigureOut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30BAB67-328C-48EE-9471-858F69A500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3770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altLang="zh-TW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3E5E84D-3823-4B77-AA78-4733A8324320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8BECD-83B5-4629-AD31-3EB7F79F5F55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87D397-5724-4DDE-9B0D-0D3C03290F80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57C116-861E-4656-AFD0-1200633BC7E4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681CA0-0A52-41FA-A471-4A24696AAAE5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8B1D4B-4982-4AFB-ABF8-3D4C233FABA3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1F61D-30FD-4A5D-968B-232955372B59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C334C3-DD33-4113-AD78-9A460A52F17F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CC9001-48A9-4F32-B0CA-9C2C22291D13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648CF7F-82F4-4F0C-8329-4ADA63B633D1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altLang="zh-TW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22AC978-858D-4EEC-A451-205DE16FACC8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  <a:p>
            <a:pPr lvl="1" eaLnBrk="1" latinLnBrk="0" hangingPunct="1"/>
            <a:r>
              <a:rPr kumimoji="0" lang="en-US" altLang="zh-TW" smtClean="0"/>
              <a:t>Second level</a:t>
            </a:r>
          </a:p>
          <a:p>
            <a:pPr lvl="2" eaLnBrk="1" latinLnBrk="0" hangingPunct="1"/>
            <a:r>
              <a:rPr kumimoji="0" lang="en-US" altLang="zh-TW" smtClean="0"/>
              <a:t>Third level</a:t>
            </a:r>
          </a:p>
          <a:p>
            <a:pPr lvl="3" eaLnBrk="1" latinLnBrk="0" hangingPunct="1"/>
            <a:r>
              <a:rPr kumimoji="0" lang="en-US" altLang="zh-TW" smtClean="0"/>
              <a:t>Fourth level</a:t>
            </a:r>
          </a:p>
          <a:p>
            <a:pPr lvl="4" eaLnBrk="1" latinLnBrk="0" hangingPunct="1"/>
            <a:r>
              <a:rPr kumimoji="0" lang="en-US" altLang="zh-TW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6CCCA23-8633-4193-85F5-5060B7908434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6856" y="116632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ea typeface="SimSun" pitchFamily="2" charset="-122"/>
              </a:rPr>
              <a:t>實感還是直覺</a:t>
            </a:r>
            <a:r>
              <a:rPr lang="zh-CN" altLang="en-US" dirty="0" smtClean="0"/>
              <a:t> </a:t>
            </a:r>
          </a:p>
        </p:txBody>
      </p:sp>
      <p:pic>
        <p:nvPicPr>
          <p:cNvPr id="408580" name="Picture 4" descr="S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14444" r="17500" b="38889"/>
          <a:stretch>
            <a:fillRect/>
          </a:stretch>
        </p:blipFill>
        <p:spPr bwMode="auto">
          <a:xfrm>
            <a:off x="1676400" y="980728"/>
            <a:ext cx="5867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5"/>
          <p:cNvSpPr>
            <a:spLocks/>
          </p:cNvSpPr>
          <p:nvPr/>
        </p:nvSpPr>
        <p:spPr bwMode="auto">
          <a:xfrm>
            <a:off x="1514475" y="4584477"/>
            <a:ext cx="6584950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kumimoji="0" lang="zh-TW" altLang="en-US" sz="2800" dirty="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我們搜集信息的方式和我們想要得到的、</a:t>
            </a:r>
          </a:p>
          <a:p>
            <a:pPr algn="ctr"/>
            <a:r>
              <a:rPr kumimoji="0" lang="zh-TW" altLang="en-US" sz="2800" dirty="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我們所信賴的信息的類型</a:t>
            </a:r>
            <a:endParaRPr kumimoji="0" lang="zh-CN" altLang="en-US" sz="2800" dirty="0">
              <a:solidFill>
                <a:srgbClr val="000000"/>
              </a:solidFill>
              <a:latin typeface="Lucida Grande" pitchFamily="-112" charset="0"/>
              <a:ea typeface="SimSun" pitchFamily="2" charset="-122"/>
              <a:sym typeface="Lucida Grande" pitchFamily="-112" charset="0"/>
            </a:endParaRPr>
          </a:p>
          <a:p>
            <a:pPr algn="ctr"/>
            <a:endParaRPr kumimoji="0" lang="zh-CN" altLang="en-US" dirty="0">
              <a:solidFill>
                <a:srgbClr val="000000"/>
              </a:solidFill>
              <a:latin typeface="Lucida Grande" pitchFamily="-112" charset="0"/>
              <a:ea typeface="SimSun" pitchFamily="2" charset="-122"/>
              <a:sym typeface="Lucida Grande" pitchFamily="-112" charset="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268538" y="1196975"/>
            <a:ext cx="1511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Sensing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5580063" y="1196975"/>
            <a:ext cx="1511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Intuition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2E9-0D10-4AC5-876C-A26B76D8055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35913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8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xfrm>
            <a:off x="1116013" y="1879600"/>
            <a:ext cx="1954212" cy="3992563"/>
          </a:xfrm>
        </p:spPr>
        <p:txBody>
          <a:bodyPr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zh-TW" altLang="en-US" sz="2000" dirty="0" smtClean="0">
                <a:solidFill>
                  <a:srgbClr val="FF0000"/>
                </a:solidFill>
              </a:rPr>
              <a:t>具體</a:t>
            </a:r>
          </a:p>
          <a:p>
            <a:pPr algn="ctr">
              <a:buFontTx/>
              <a:buNone/>
            </a:pPr>
            <a:endParaRPr lang="en-US" altLang="zh-TW" sz="2000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zh-TW" altLang="en-US" sz="2000" dirty="0" smtClean="0">
                <a:solidFill>
                  <a:srgbClr val="FF0000"/>
                </a:solidFill>
              </a:rPr>
              <a:t>現實</a:t>
            </a:r>
          </a:p>
          <a:p>
            <a:pPr algn="ctr">
              <a:buFontTx/>
              <a:buNone/>
            </a:pPr>
            <a:endParaRPr lang="en-US" altLang="zh-TW" sz="300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endParaRPr lang="en-US" altLang="zh-TW" sz="2000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endParaRPr lang="en-US" altLang="zh-TW" sz="2000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zh-TW" altLang="en-US" sz="2000" dirty="0" smtClean="0">
                <a:solidFill>
                  <a:srgbClr val="FF0000"/>
                </a:solidFill>
              </a:rPr>
              <a:t>實際</a:t>
            </a:r>
          </a:p>
          <a:p>
            <a:pPr algn="ctr">
              <a:buFontTx/>
              <a:buNone/>
            </a:pPr>
            <a:endParaRPr lang="zh-TW" altLang="en-US" sz="400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endParaRPr lang="en-US" altLang="zh-TW" sz="1400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endParaRPr lang="en-US" altLang="zh-TW" sz="2000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zh-TW" altLang="en-US" sz="2000" dirty="0" smtClean="0">
                <a:solidFill>
                  <a:srgbClr val="FF0000"/>
                </a:solidFill>
              </a:rPr>
              <a:t>實踐性</a:t>
            </a:r>
          </a:p>
          <a:p>
            <a:pPr algn="ctr">
              <a:buFontTx/>
              <a:buNone/>
            </a:pPr>
            <a:endParaRPr lang="zh-TW" altLang="en-US" sz="2000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endParaRPr lang="en-US" altLang="zh-TW" sz="2000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zh-TW" altLang="en-US" sz="2000" dirty="0" smtClean="0">
                <a:solidFill>
                  <a:srgbClr val="FF0000"/>
                </a:solidFill>
              </a:rPr>
              <a:t>傳統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916238" y="1773238"/>
            <a:ext cx="3313112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 dirty="0"/>
              <a:t>我們如何認知這個世界</a:t>
            </a:r>
          </a:p>
          <a:p>
            <a:pPr eaLnBrk="1" hangingPunct="1">
              <a:spcBef>
                <a:spcPct val="50000"/>
              </a:spcBef>
            </a:pPr>
            <a:endParaRPr lang="en-US" altLang="zh-TW" sz="2000" dirty="0" smtClean="0"/>
          </a:p>
          <a:p>
            <a:pPr eaLnBrk="1" hangingPunct="1">
              <a:spcBef>
                <a:spcPct val="50000"/>
              </a:spcBef>
            </a:pPr>
            <a:r>
              <a:rPr lang="zh-TW" altLang="en-US" sz="2000" dirty="0" smtClean="0"/>
              <a:t>腳踏實地 </a:t>
            </a:r>
            <a:r>
              <a:rPr lang="en-US" altLang="zh-TW" sz="2000" dirty="0" err="1"/>
              <a:t>vs</a:t>
            </a:r>
            <a:r>
              <a:rPr lang="en-US" altLang="zh-TW" sz="2000" dirty="0"/>
              <a:t> </a:t>
            </a:r>
            <a:r>
              <a:rPr lang="zh-TW" altLang="en-US" sz="2000" dirty="0"/>
              <a:t>我能想像到什麼</a:t>
            </a:r>
            <a:r>
              <a:rPr lang="en-US" altLang="zh-TW" sz="2000" dirty="0"/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 sz="2000" dirty="0"/>
              <a:t>將信息付諸實用 </a:t>
            </a:r>
            <a:r>
              <a:rPr lang="en-US" altLang="zh-TW" sz="2000" dirty="0" err="1"/>
              <a:t>vs</a:t>
            </a:r>
            <a:r>
              <a:rPr lang="en-US" altLang="zh-TW" sz="2000" dirty="0"/>
              <a:t> </a:t>
            </a:r>
            <a:r>
              <a:rPr lang="zh-TW" altLang="en-US" sz="2000" dirty="0"/>
              <a:t>建立可能性</a:t>
            </a:r>
          </a:p>
          <a:p>
            <a:pPr eaLnBrk="1" hangingPunct="1">
              <a:spcBef>
                <a:spcPct val="50000"/>
              </a:spcBef>
            </a:pPr>
            <a:endParaRPr lang="zh-TW" altLang="en-US" sz="2000" dirty="0"/>
          </a:p>
          <a:p>
            <a:pPr eaLnBrk="1" hangingPunct="1">
              <a:spcBef>
                <a:spcPct val="50000"/>
              </a:spcBef>
            </a:pPr>
            <a:r>
              <a:rPr lang="zh-TW" altLang="en-US" sz="2000" dirty="0"/>
              <a:t>我們所相信的信息種類</a:t>
            </a:r>
          </a:p>
          <a:p>
            <a:pPr eaLnBrk="1" hangingPunct="1">
              <a:spcBef>
                <a:spcPct val="50000"/>
              </a:spcBef>
            </a:pPr>
            <a:endParaRPr lang="zh-TW" altLang="en-US" sz="2000" dirty="0"/>
          </a:p>
          <a:p>
            <a:pPr eaLnBrk="1" hangingPunct="1">
              <a:spcBef>
                <a:spcPct val="50000"/>
              </a:spcBef>
            </a:pPr>
            <a:r>
              <a:rPr lang="zh-TW" altLang="en-US" sz="2000" dirty="0"/>
              <a:t>社會環境提供的涵義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6084888" y="1773238"/>
            <a:ext cx="1800225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2000">
                <a:solidFill>
                  <a:srgbClr val="FF0000"/>
                </a:solidFill>
              </a:rPr>
              <a:t>抽象</a:t>
            </a:r>
          </a:p>
          <a:p>
            <a:pPr algn="ctr"/>
            <a:endParaRPr lang="zh-TW" altLang="en-US" sz="2000">
              <a:solidFill>
                <a:srgbClr val="FF0000"/>
              </a:solidFill>
            </a:endParaRPr>
          </a:p>
          <a:p>
            <a:pPr algn="ctr"/>
            <a:endParaRPr lang="en-US" altLang="zh-TW" sz="2000">
              <a:solidFill>
                <a:srgbClr val="FF0000"/>
              </a:solidFill>
            </a:endParaRPr>
          </a:p>
          <a:p>
            <a:pPr algn="ctr"/>
            <a:r>
              <a:rPr lang="zh-TW" altLang="en-US" sz="2000">
                <a:solidFill>
                  <a:srgbClr val="FF0000"/>
                </a:solidFill>
              </a:rPr>
              <a:t>幻想</a:t>
            </a:r>
          </a:p>
          <a:p>
            <a:pPr algn="ctr"/>
            <a:endParaRPr lang="zh-TW" altLang="en-US" sz="2000">
              <a:solidFill>
                <a:srgbClr val="FF0000"/>
              </a:solidFill>
            </a:endParaRPr>
          </a:p>
          <a:p>
            <a:pPr algn="ctr"/>
            <a:endParaRPr lang="en-US" altLang="zh-TW" sz="2000">
              <a:solidFill>
                <a:srgbClr val="FF0000"/>
              </a:solidFill>
            </a:endParaRPr>
          </a:p>
          <a:p>
            <a:pPr algn="ctr"/>
            <a:r>
              <a:rPr lang="zh-TW" altLang="en-US" sz="2000">
                <a:solidFill>
                  <a:srgbClr val="FF0000"/>
                </a:solidFill>
              </a:rPr>
              <a:t>概念性</a:t>
            </a:r>
          </a:p>
          <a:p>
            <a:pPr algn="ctr"/>
            <a:endParaRPr lang="zh-TW" altLang="en-US" sz="2000">
              <a:solidFill>
                <a:srgbClr val="FF0000"/>
              </a:solidFill>
            </a:endParaRPr>
          </a:p>
          <a:p>
            <a:pPr algn="ctr"/>
            <a:endParaRPr lang="zh-TW" altLang="en-US" sz="2000">
              <a:solidFill>
                <a:srgbClr val="FF0000"/>
              </a:solidFill>
            </a:endParaRPr>
          </a:p>
          <a:p>
            <a:pPr algn="ctr"/>
            <a:endParaRPr lang="en-US" altLang="zh-TW" sz="2000">
              <a:solidFill>
                <a:srgbClr val="FF0000"/>
              </a:solidFill>
            </a:endParaRPr>
          </a:p>
          <a:p>
            <a:pPr algn="ctr"/>
            <a:r>
              <a:rPr lang="zh-TW" altLang="en-US" sz="2000">
                <a:solidFill>
                  <a:srgbClr val="FF0000"/>
                </a:solidFill>
              </a:rPr>
              <a:t>理論化</a:t>
            </a:r>
          </a:p>
          <a:p>
            <a:pPr algn="ctr"/>
            <a:endParaRPr lang="zh-TW" altLang="en-US" sz="700">
              <a:solidFill>
                <a:srgbClr val="FF0000"/>
              </a:solidFill>
            </a:endParaRPr>
          </a:p>
          <a:p>
            <a:pPr algn="ctr"/>
            <a:endParaRPr lang="zh-TW" altLang="en-US" sz="2000">
              <a:solidFill>
                <a:srgbClr val="FF0000"/>
              </a:solidFill>
            </a:endParaRPr>
          </a:p>
          <a:p>
            <a:pPr algn="ctr"/>
            <a:r>
              <a:rPr lang="zh-TW" altLang="en-US" sz="2000">
                <a:solidFill>
                  <a:srgbClr val="FF0000"/>
                </a:solidFill>
              </a:rPr>
              <a:t>富原創性</a:t>
            </a:r>
          </a:p>
        </p:txBody>
      </p:sp>
      <p:pic>
        <p:nvPicPr>
          <p:cNvPr id="416772" name="Picture 1028" descr="S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9" t="14444" r="35001" b="64445"/>
          <a:stretch>
            <a:fillRect/>
          </a:stretch>
        </p:blipFill>
        <p:spPr bwMode="auto">
          <a:xfrm>
            <a:off x="3203575" y="404813"/>
            <a:ext cx="2743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2E9-0D10-4AC5-876C-A26B76D8055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091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6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zh-TW" altLang="en-US" smtClean="0">
                <a:ea typeface="SimSun" pitchFamily="2" charset="-122"/>
              </a:rPr>
              <a:t>實感還是直覺</a:t>
            </a:r>
            <a:r>
              <a:rPr lang="zh-CN" altLang="en-US" smtClean="0"/>
              <a:t> </a:t>
            </a:r>
          </a:p>
        </p:txBody>
      </p:sp>
      <p:pic>
        <p:nvPicPr>
          <p:cNvPr id="34819" name="Picture 1028" descr="未命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5038"/>
            <a:ext cx="439261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1029"/>
          <p:cNvSpPr>
            <a:spLocks/>
          </p:cNvSpPr>
          <p:nvPr/>
        </p:nvSpPr>
        <p:spPr bwMode="auto">
          <a:xfrm>
            <a:off x="179388" y="2205038"/>
            <a:ext cx="4392612" cy="23764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kumimoji="0" lang="en-US" altLang="zh-TW">
              <a:solidFill>
                <a:srgbClr val="000000"/>
              </a:solidFill>
              <a:latin typeface="Lucida Grande" pitchFamily="-112" charset="0"/>
              <a:ea typeface="ヒラギノ角ゴ Pro W3" pitchFamily="-112" charset="-128"/>
              <a:sym typeface="Lucida Grande" pitchFamily="-112" charset="0"/>
            </a:endParaRPr>
          </a:p>
        </p:txBody>
      </p:sp>
      <p:sp>
        <p:nvSpPr>
          <p:cNvPr id="34821" name="Rectangle 1030"/>
          <p:cNvSpPr>
            <a:spLocks/>
          </p:cNvSpPr>
          <p:nvPr/>
        </p:nvSpPr>
        <p:spPr bwMode="auto">
          <a:xfrm>
            <a:off x="250825" y="2336800"/>
            <a:ext cx="1433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zh-TW" altLang="en-US" sz="2000" b="1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實</a:t>
            </a:r>
            <a:r>
              <a:rPr kumimoji="0" lang="zh-CN" altLang="en-US" sz="2000" b="1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感</a:t>
            </a:r>
            <a:r>
              <a:rPr kumimoji="0" lang="zh-CN" altLang="en-US" sz="2000" b="1">
                <a:solidFill>
                  <a:srgbClr val="000000"/>
                </a:solidFill>
                <a:ea typeface="SimSun" pitchFamily="2" charset="-122"/>
                <a:sym typeface="Lucida Grande" pitchFamily="-112" charset="0"/>
              </a:rPr>
              <a:t>（</a:t>
            </a:r>
            <a:r>
              <a:rPr kumimoji="0" lang="en-US" altLang="zh-CN" sz="2000" b="1">
                <a:solidFill>
                  <a:srgbClr val="000000"/>
                </a:solidFill>
                <a:ea typeface="SimSun" pitchFamily="2" charset="-122"/>
                <a:sym typeface="Lucida Grande" pitchFamily="-112" charset="0"/>
              </a:rPr>
              <a:t>S</a:t>
            </a:r>
            <a:r>
              <a:rPr kumimoji="0" lang="zh-CN" altLang="en-US" sz="2000" b="1">
                <a:solidFill>
                  <a:srgbClr val="000000"/>
                </a:solidFill>
                <a:ea typeface="SimSun" pitchFamily="2" charset="-122"/>
                <a:sym typeface="Lucida Grande" pitchFamily="-112" charset="0"/>
              </a:rPr>
              <a:t>）</a:t>
            </a:r>
            <a:r>
              <a:rPr kumimoji="0" lang="zh-CN" altLang="en-US">
                <a:solidFill>
                  <a:srgbClr val="000000"/>
                </a:solidFill>
                <a:latin typeface="Lucida Grande" pitchFamily="-112" charset="0"/>
                <a:ea typeface="ヒラギノ角ゴ Pro W3" pitchFamily="-112" charset="-128"/>
                <a:sym typeface="Lucida Grande" pitchFamily="-112" charset="0"/>
              </a:rPr>
              <a:t> </a:t>
            </a:r>
          </a:p>
        </p:txBody>
      </p:sp>
      <p:sp>
        <p:nvSpPr>
          <p:cNvPr id="34822" name="Rectangle 1031"/>
          <p:cNvSpPr>
            <a:spLocks/>
          </p:cNvSpPr>
          <p:nvPr/>
        </p:nvSpPr>
        <p:spPr bwMode="auto">
          <a:xfrm>
            <a:off x="250825" y="3789363"/>
            <a:ext cx="4384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kumimoji="0" lang="zh-TW" altLang="en-US" sz="1600" b="1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以按順序地、逐步進行的方式獲取和描述資訊</a:t>
            </a:r>
            <a:r>
              <a:rPr kumimoji="0" lang="zh-CN" altLang="en-US">
                <a:solidFill>
                  <a:srgbClr val="000000"/>
                </a:solidFill>
                <a:latin typeface="Lucida Grande" pitchFamily="-112" charset="0"/>
                <a:ea typeface="ヒラギノ角ゴ Pro W3" pitchFamily="-112" charset="-128"/>
                <a:sym typeface="Lucida Grande" pitchFamily="-112" charset="0"/>
              </a:rPr>
              <a:t> </a:t>
            </a:r>
          </a:p>
        </p:txBody>
      </p:sp>
      <p:pic>
        <p:nvPicPr>
          <p:cNvPr id="34823" name="Picture 1032" descr="未命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5038"/>
            <a:ext cx="4392612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Rectangle 1033"/>
          <p:cNvSpPr>
            <a:spLocks/>
          </p:cNvSpPr>
          <p:nvPr/>
        </p:nvSpPr>
        <p:spPr bwMode="auto">
          <a:xfrm>
            <a:off x="4716463" y="2205038"/>
            <a:ext cx="4427537" cy="23764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kumimoji="0" lang="en-US" altLang="zh-TW">
              <a:solidFill>
                <a:srgbClr val="000000"/>
              </a:solidFill>
              <a:latin typeface="Lucida Grande" pitchFamily="-112" charset="0"/>
              <a:ea typeface="ヒラギノ角ゴ Pro W3" pitchFamily="-112" charset="-128"/>
              <a:sym typeface="Lucida Grande" pitchFamily="-112" charset="0"/>
            </a:endParaRPr>
          </a:p>
        </p:txBody>
      </p:sp>
      <p:sp>
        <p:nvSpPr>
          <p:cNvPr id="34825" name="Rectangle 1034"/>
          <p:cNvSpPr>
            <a:spLocks noChangeArrowheads="1"/>
          </p:cNvSpPr>
          <p:nvPr/>
        </p:nvSpPr>
        <p:spPr bwMode="auto">
          <a:xfrm>
            <a:off x="1476375" y="4221163"/>
            <a:ext cx="1643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zh-TW" altLang="en-US" b="1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檢查實際情況</a:t>
            </a:r>
            <a:r>
              <a:rPr kumimoji="0" lang="zh-CN" altLang="en-US">
                <a:solidFill>
                  <a:srgbClr val="000000"/>
                </a:solidFill>
                <a:latin typeface="Lucida Grande" pitchFamily="-112" charset="0"/>
                <a:ea typeface="ヒラギノ角ゴ Pro W3" pitchFamily="-112" charset="-128"/>
                <a:sym typeface="Lucida Grande" pitchFamily="-112" charset="0"/>
              </a:rPr>
              <a:t> </a:t>
            </a:r>
          </a:p>
        </p:txBody>
      </p:sp>
      <p:sp>
        <p:nvSpPr>
          <p:cNvPr id="34826" name="Rectangle 1035"/>
          <p:cNvSpPr>
            <a:spLocks noChangeArrowheads="1"/>
          </p:cNvSpPr>
          <p:nvPr/>
        </p:nvSpPr>
        <p:spPr bwMode="auto">
          <a:xfrm>
            <a:off x="4859338" y="2349500"/>
            <a:ext cx="1344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zh-CN" altLang="en-US" b="1">
                <a:solidFill>
                  <a:srgbClr val="000000"/>
                </a:solidFill>
                <a:ea typeface="SimSun" pitchFamily="2" charset="-122"/>
                <a:sym typeface="Lucida Grande" pitchFamily="-112" charset="0"/>
              </a:rPr>
              <a:t>直覺（</a:t>
            </a:r>
            <a:r>
              <a:rPr kumimoji="0" lang="en-US" altLang="zh-CN" b="1">
                <a:solidFill>
                  <a:srgbClr val="000000"/>
                </a:solidFill>
                <a:ea typeface="SimSun" pitchFamily="2" charset="-122"/>
                <a:sym typeface="Lucida Grande" pitchFamily="-112" charset="0"/>
              </a:rPr>
              <a:t>N</a:t>
            </a:r>
            <a:r>
              <a:rPr kumimoji="0" lang="zh-CN" altLang="en-US" b="1">
                <a:solidFill>
                  <a:srgbClr val="000000"/>
                </a:solidFill>
                <a:ea typeface="SimSun" pitchFamily="2" charset="-122"/>
                <a:sym typeface="Lucida Grande" pitchFamily="-112" charset="0"/>
              </a:rPr>
              <a:t>）</a:t>
            </a:r>
            <a:r>
              <a:rPr kumimoji="0" lang="zh-CN" altLang="en-US">
                <a:solidFill>
                  <a:srgbClr val="000000"/>
                </a:solidFill>
                <a:latin typeface="Lucida Grande" pitchFamily="-112" charset="0"/>
                <a:ea typeface="ヒラギノ角ゴ Pro W3" pitchFamily="-112" charset="-128"/>
                <a:sym typeface="Lucida Grande" pitchFamily="-112" charset="0"/>
              </a:rPr>
              <a:t> </a:t>
            </a:r>
          </a:p>
        </p:txBody>
      </p:sp>
      <p:sp>
        <p:nvSpPr>
          <p:cNvPr id="34827" name="Rectangle 1036"/>
          <p:cNvSpPr>
            <a:spLocks noChangeArrowheads="1"/>
          </p:cNvSpPr>
          <p:nvPr/>
        </p:nvSpPr>
        <p:spPr bwMode="auto">
          <a:xfrm>
            <a:off x="4716463" y="3789363"/>
            <a:ext cx="4427537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kumimoji="0" lang="zh-TW" altLang="en-US" sz="1600" b="1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以圖像或者注重宏觀圖景的方式獲取和描述資訊</a:t>
            </a:r>
            <a:r>
              <a:rPr kumimoji="0" lang="zh-CN" altLang="en-US">
                <a:solidFill>
                  <a:srgbClr val="000000"/>
                </a:solidFill>
                <a:latin typeface="Lucida Grande" pitchFamily="-112" charset="0"/>
                <a:ea typeface="ヒラギノ角ゴ Pro W3" pitchFamily="-112" charset="-128"/>
                <a:sym typeface="Lucida Grande" pitchFamily="-112" charset="0"/>
              </a:rPr>
              <a:t> </a:t>
            </a:r>
          </a:p>
        </p:txBody>
      </p:sp>
      <p:sp>
        <p:nvSpPr>
          <p:cNvPr id="34828" name="Rectangle 1037"/>
          <p:cNvSpPr>
            <a:spLocks noChangeArrowheads="1"/>
          </p:cNvSpPr>
          <p:nvPr/>
        </p:nvSpPr>
        <p:spPr bwMode="auto">
          <a:xfrm>
            <a:off x="6227763" y="4221163"/>
            <a:ext cx="1392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zh-CN" altLang="en-US" b="1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探索可能性</a:t>
            </a:r>
            <a:r>
              <a:rPr kumimoji="0" lang="zh-CN" altLang="en-US">
                <a:solidFill>
                  <a:srgbClr val="000000"/>
                </a:solidFill>
                <a:latin typeface="Lucida Grande" pitchFamily="-112" charset="0"/>
                <a:ea typeface="ヒラギノ角ゴ Pro W3" pitchFamily="-112" charset="-128"/>
                <a:sym typeface="Lucida Grande" pitchFamily="-112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2E9-0D10-4AC5-876C-A26B76D8055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6316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230832" y="125760"/>
            <a:ext cx="8229600" cy="1143000"/>
          </a:xfrm>
        </p:spPr>
        <p:txBody>
          <a:bodyPr/>
          <a:lstStyle/>
          <a:p>
            <a:pPr algn="ctr"/>
            <a:r>
              <a:rPr lang="zh-TW" altLang="en-US" dirty="0" smtClean="0">
                <a:ea typeface="SimSun" pitchFamily="2" charset="-122"/>
              </a:rPr>
              <a:t>實</a:t>
            </a:r>
            <a:r>
              <a:rPr lang="zh-CN" altLang="en-US" dirty="0" smtClean="0"/>
              <a:t>感                                 直覺</a:t>
            </a:r>
          </a:p>
        </p:txBody>
      </p:sp>
      <p:pic>
        <p:nvPicPr>
          <p:cNvPr id="35843" name="Picture 1028" descr="pen-clim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b="36667"/>
          <a:stretch>
            <a:fillRect/>
          </a:stretch>
        </p:blipFill>
        <p:spPr bwMode="auto">
          <a:xfrm>
            <a:off x="0" y="990600"/>
            <a:ext cx="914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1034"/>
          <p:cNvSpPr>
            <a:spLocks noChangeArrowheads="1"/>
          </p:cNvSpPr>
          <p:nvPr/>
        </p:nvSpPr>
        <p:spPr bwMode="auto">
          <a:xfrm>
            <a:off x="1476375" y="4221163"/>
            <a:ext cx="1643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zh-TW" altLang="en-US" b="1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檢查實際情況</a:t>
            </a:r>
            <a:r>
              <a:rPr kumimoji="0" lang="zh-CN" altLang="en-US">
                <a:solidFill>
                  <a:srgbClr val="000000"/>
                </a:solidFill>
                <a:latin typeface="Lucida Grande" pitchFamily="-112" charset="0"/>
                <a:ea typeface="ヒラギノ角ゴ Pro W3" pitchFamily="-112" charset="-128"/>
                <a:sym typeface="Lucida Grande" pitchFamily="-112" charset="0"/>
              </a:rPr>
              <a:t> </a:t>
            </a:r>
          </a:p>
        </p:txBody>
      </p:sp>
      <p:sp>
        <p:nvSpPr>
          <p:cNvPr id="35845" name="Rectangle 1037"/>
          <p:cNvSpPr>
            <a:spLocks noChangeArrowheads="1"/>
          </p:cNvSpPr>
          <p:nvPr/>
        </p:nvSpPr>
        <p:spPr bwMode="auto">
          <a:xfrm>
            <a:off x="6227763" y="4221163"/>
            <a:ext cx="1392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zh-CN" altLang="en-US" b="1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探索可能性</a:t>
            </a:r>
            <a:r>
              <a:rPr kumimoji="0" lang="zh-CN" altLang="en-US">
                <a:solidFill>
                  <a:srgbClr val="000000"/>
                </a:solidFill>
                <a:latin typeface="Lucida Grande" pitchFamily="-112" charset="0"/>
                <a:ea typeface="ヒラギノ角ゴ Pro W3" pitchFamily="-112" charset="-128"/>
                <a:sym typeface="Lucida Grande" pitchFamily="-112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2E9-0D10-4AC5-876C-A26B76D80552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946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1655</TotalTime>
  <Words>127</Words>
  <Application>Microsoft Office PowerPoint</Application>
  <PresentationFormat>如螢幕大小 (4:3)</PresentationFormat>
  <Paragraphs>55</Paragraphs>
  <Slides>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Concourse</vt:lpstr>
      <vt:lpstr>實感還是直覺 </vt:lpstr>
      <vt:lpstr>PowerPoint 簡報</vt:lpstr>
      <vt:lpstr>實感還是直覺 </vt:lpstr>
      <vt:lpstr>實感                                 直覺</vt:lpstr>
    </vt:vector>
  </TitlesOfParts>
  <Company>Lingnan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家長教育講座  Parenting Education Seminar</dc:title>
  <dc:creator>ITSC</dc:creator>
  <cp:lastModifiedBy>PTA</cp:lastModifiedBy>
  <cp:revision>89</cp:revision>
  <cp:lastPrinted>2013-11-07T08:59:16Z</cp:lastPrinted>
  <dcterms:created xsi:type="dcterms:W3CDTF">2013-11-01T02:46:22Z</dcterms:created>
  <dcterms:modified xsi:type="dcterms:W3CDTF">2014-05-20T05:31:09Z</dcterms:modified>
</cp:coreProperties>
</file>