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sldIdLst>
    <p:sldId id="288" r:id="rId2"/>
    <p:sldId id="289" r:id="rId3"/>
    <p:sldId id="346" r:id="rId4"/>
    <p:sldId id="357" r:id="rId5"/>
  </p:sldIdLst>
  <p:sldSz cx="9144000" cy="6858000" type="screen4x3"/>
  <p:notesSz cx="7010400" cy="9296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B692F3-02AB-4644-8518-4CAD4236D64D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0BAB67-328C-48EE-9471-858F69A500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7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AB67-328C-48EE-9471-858F69A5008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86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E5E84D-3823-4B77-AA78-4733A832432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8BECD-83B5-4629-AD31-3EB7F79F5F5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D397-5724-4DDE-9B0D-0D3C03290F8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57C116-861E-4656-AFD0-1200633BC7E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1CA0-0A52-41FA-A471-4A24696AAAE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8B1D4B-4982-4AFB-ABF8-3D4C233FABA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1F61D-30FD-4A5D-968B-232955372B59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334C3-DD33-4113-AD78-9A460A52F17F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C9001-48A9-4F32-B0CA-9C2C22291D1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48CF7F-82F4-4F0C-8329-4ADA63B633D1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2AC978-858D-4EEC-A451-205DE16FACC8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CCCA23-8633-4193-85F5-5060B790843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30832" y="11663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ea typeface="SimSun" pitchFamily="2" charset="-122"/>
              </a:rPr>
              <a:t>一些相關聯的關鍵字</a:t>
            </a:r>
            <a:r>
              <a:rPr lang="zh-CN" altLang="en-US" dirty="0" smtClean="0"/>
              <a:t> </a:t>
            </a:r>
          </a:p>
        </p:txBody>
      </p:sp>
      <p:pic>
        <p:nvPicPr>
          <p:cNvPr id="416772" name="Picture 1028" descr="S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4444" r="35001" b="64445"/>
          <a:stretch>
            <a:fillRect/>
          </a:stretch>
        </p:blipFill>
        <p:spPr bwMode="auto">
          <a:xfrm>
            <a:off x="3203575" y="1189112"/>
            <a:ext cx="2743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1029"/>
          <p:cNvSpPr>
            <a:spLocks noChangeArrowheads="1"/>
          </p:cNvSpPr>
          <p:nvPr/>
        </p:nvSpPr>
        <p:spPr bwMode="auto">
          <a:xfrm>
            <a:off x="3281363" y="2436813"/>
            <a:ext cx="10985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實　感</a:t>
            </a:r>
          </a:p>
          <a:p>
            <a:pPr algn="ct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事　實</a:t>
            </a:r>
          </a:p>
          <a:p>
            <a:pPr algn="ct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現實的</a:t>
            </a:r>
          </a:p>
          <a:p>
            <a:pPr algn="ct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具體的</a:t>
            </a:r>
          </a:p>
          <a:p>
            <a:pPr algn="ct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現　在</a:t>
            </a:r>
          </a:p>
          <a:p>
            <a:pPr algn="ct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保　持</a:t>
            </a:r>
          </a:p>
          <a:p>
            <a:pPr algn="ct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實用的</a:t>
            </a:r>
          </a:p>
          <a:p>
            <a:pPr algn="ctr"/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是什麼</a:t>
            </a:r>
            <a:endParaRPr kumimoji="0" lang="zh-CN" altLang="en-US" sz="2400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36869" name="Rectangle 1030"/>
          <p:cNvSpPr>
            <a:spLocks noChangeArrowheads="1"/>
          </p:cNvSpPr>
          <p:nvPr/>
        </p:nvSpPr>
        <p:spPr bwMode="auto">
          <a:xfrm>
            <a:off x="4787900" y="2420938"/>
            <a:ext cx="2032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直　覺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觀　念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富有想像力的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一般的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將　來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變　化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理論性的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可能是什麼</a:t>
            </a:r>
            <a:endParaRPr kumimoji="0" lang="zh-CN" altLang="en-US" sz="2400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cxnSp>
        <p:nvCxnSpPr>
          <p:cNvPr id="36870" name="Straight Connector 2"/>
          <p:cNvCxnSpPr>
            <a:cxnSpLocks noChangeShapeType="1"/>
          </p:cNvCxnSpPr>
          <p:nvPr/>
        </p:nvCxnSpPr>
        <p:spPr bwMode="auto">
          <a:xfrm>
            <a:off x="2771775" y="2852738"/>
            <a:ext cx="40481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Straight Connector 8"/>
          <p:cNvCxnSpPr>
            <a:cxnSpLocks noChangeShapeType="1"/>
          </p:cNvCxnSpPr>
          <p:nvPr/>
        </p:nvCxnSpPr>
        <p:spPr bwMode="auto">
          <a:xfrm>
            <a:off x="2755900" y="3213100"/>
            <a:ext cx="40481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Straight Connector 9"/>
          <p:cNvCxnSpPr>
            <a:cxnSpLocks noChangeShapeType="1"/>
          </p:cNvCxnSpPr>
          <p:nvPr/>
        </p:nvCxnSpPr>
        <p:spPr bwMode="auto">
          <a:xfrm>
            <a:off x="2755900" y="3573463"/>
            <a:ext cx="40481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0"/>
          <p:cNvCxnSpPr>
            <a:cxnSpLocks noChangeShapeType="1"/>
          </p:cNvCxnSpPr>
          <p:nvPr/>
        </p:nvCxnSpPr>
        <p:spPr bwMode="auto">
          <a:xfrm>
            <a:off x="2755900" y="3933825"/>
            <a:ext cx="40481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11"/>
          <p:cNvCxnSpPr>
            <a:cxnSpLocks noChangeShapeType="1"/>
          </p:cNvCxnSpPr>
          <p:nvPr/>
        </p:nvCxnSpPr>
        <p:spPr bwMode="auto">
          <a:xfrm>
            <a:off x="2771775" y="4292600"/>
            <a:ext cx="40481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12"/>
          <p:cNvCxnSpPr>
            <a:cxnSpLocks noChangeShapeType="1"/>
          </p:cNvCxnSpPr>
          <p:nvPr/>
        </p:nvCxnSpPr>
        <p:spPr bwMode="auto">
          <a:xfrm>
            <a:off x="2771775" y="4652963"/>
            <a:ext cx="40481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Connector 13"/>
          <p:cNvCxnSpPr>
            <a:cxnSpLocks noChangeShapeType="1"/>
          </p:cNvCxnSpPr>
          <p:nvPr/>
        </p:nvCxnSpPr>
        <p:spPr bwMode="auto">
          <a:xfrm>
            <a:off x="2771775" y="5013325"/>
            <a:ext cx="40481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Connector 14"/>
          <p:cNvCxnSpPr>
            <a:cxnSpLocks noChangeShapeType="1"/>
          </p:cNvCxnSpPr>
          <p:nvPr/>
        </p:nvCxnSpPr>
        <p:spPr bwMode="auto">
          <a:xfrm>
            <a:off x="2771775" y="5445125"/>
            <a:ext cx="40481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817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21" name="Picture 2053" descr="S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43333" r="9166" b="28889"/>
          <a:stretch>
            <a:fillRect/>
          </a:stretch>
        </p:blipFill>
        <p:spPr bwMode="auto">
          <a:xfrm>
            <a:off x="838200" y="2971800"/>
            <a:ext cx="7467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054"/>
          <p:cNvSpPr>
            <a:spLocks noChangeArrowheads="1"/>
          </p:cNvSpPr>
          <p:nvPr/>
        </p:nvSpPr>
        <p:spPr bwMode="auto">
          <a:xfrm>
            <a:off x="1962150" y="958850"/>
            <a:ext cx="5365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2400" i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如果你有選擇自由，你傾向于哪一方？</a:t>
            </a:r>
            <a:endParaRPr kumimoji="0" lang="zh-CN" altLang="en-US" sz="2400" i="1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  <a:p>
            <a:pPr algn="ctr"/>
            <a:r>
              <a:rPr kumimoji="0" lang="zh-TW" altLang="en-US" sz="2400" b="1">
                <a:solidFill>
                  <a:srgbClr val="5C367A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實</a:t>
            </a:r>
            <a:r>
              <a:rPr kumimoji="0" lang="zh-CN" altLang="en-US" sz="2400" b="1">
                <a:solidFill>
                  <a:srgbClr val="5C367A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感</a:t>
            </a:r>
            <a:r>
              <a:rPr kumimoji="0" lang="zh-CN" altLang="en-US" sz="2400" i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還是</a:t>
            </a:r>
            <a:r>
              <a:rPr kumimoji="0" lang="zh-CN" altLang="en-US" sz="2400" b="1">
                <a:solidFill>
                  <a:srgbClr val="5C367A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直覺</a:t>
            </a:r>
          </a:p>
          <a:p>
            <a:pPr algn="ctr"/>
            <a:endParaRPr kumimoji="0" lang="zh-CN" altLang="en-US" sz="2400" i="1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  <a:p>
            <a:pPr algn="ctr"/>
            <a:r>
              <a:rPr kumimoji="0" lang="zh-CN" altLang="en-US" sz="2400" i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你在多大程度上清楚自身的</a:t>
            </a:r>
            <a:r>
              <a:rPr kumimoji="0" lang="zh-TW" altLang="en-US" sz="2400" i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傾向</a:t>
            </a:r>
            <a:r>
              <a:rPr kumimoji="0" lang="zh-CN" altLang="en-US" sz="2400" i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？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4191000" y="3411538"/>
            <a:ext cx="762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</a:pPr>
            <a:r>
              <a:rPr kumimoji="0" lang="en-US" altLang="zh-CN" sz="4000" b="1">
                <a:solidFill>
                  <a:srgbClr val="5C367A"/>
                </a:solidFill>
                <a:cs typeface="Arial" pitchFamily="34" charset="0"/>
                <a:sym typeface="Arial" pitchFamily="34" charset="0"/>
              </a:rPr>
              <a:t>?</a:t>
            </a:r>
            <a:endParaRPr kumimoji="0" lang="en-US" altLang="zh-CN" sz="4000" b="1">
              <a:cs typeface="Arial" pitchFamily="34" charset="0"/>
              <a:sym typeface="Arial" pitchFamily="34" charset="0"/>
            </a:endParaRPr>
          </a:p>
        </p:txBody>
      </p:sp>
      <p:sp>
        <p:nvSpPr>
          <p:cNvPr id="37893" name="Rectangle 2056"/>
          <p:cNvSpPr>
            <a:spLocks noChangeArrowheads="1"/>
          </p:cNvSpPr>
          <p:nvPr/>
        </p:nvSpPr>
        <p:spPr bwMode="auto">
          <a:xfrm>
            <a:off x="1258888" y="471805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3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　　</a:t>
            </a:r>
            <a:endParaRPr kumimoji="0" lang="zh-CN" altLang="en-US">
              <a:solidFill>
                <a:srgbClr val="000000"/>
              </a:solidFill>
              <a:latin typeface="Lucida Grande" pitchFamily="-112" charset="0"/>
              <a:ea typeface="ヒラギノ角ゴ Pro W3" pitchFamily="-112" charset="-128"/>
              <a:sym typeface="Lucida Grande" pitchFamily="-112" charset="0"/>
            </a:endParaRPr>
          </a:p>
        </p:txBody>
      </p:sp>
      <p:sp>
        <p:nvSpPr>
          <p:cNvPr id="37894" name="Rectangle 2057"/>
          <p:cNvSpPr>
            <a:spLocks noChangeArrowheads="1"/>
          </p:cNvSpPr>
          <p:nvPr/>
        </p:nvSpPr>
        <p:spPr bwMode="auto">
          <a:xfrm>
            <a:off x="2555875" y="4724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2</a:t>
            </a:r>
            <a:endParaRPr kumimoji="0" lang="en-US" altLang="zh-CN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37895" name="Rectangle 2058"/>
          <p:cNvSpPr>
            <a:spLocks noChangeArrowheads="1"/>
          </p:cNvSpPr>
          <p:nvPr/>
        </p:nvSpPr>
        <p:spPr bwMode="auto">
          <a:xfrm>
            <a:off x="3924300" y="4724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1</a:t>
            </a:r>
            <a:endParaRPr kumimoji="0" lang="en-US" altLang="zh-CN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37896" name="Rectangle 2059"/>
          <p:cNvSpPr>
            <a:spLocks noChangeArrowheads="1"/>
          </p:cNvSpPr>
          <p:nvPr/>
        </p:nvSpPr>
        <p:spPr bwMode="auto">
          <a:xfrm>
            <a:off x="5003800" y="4724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1</a:t>
            </a:r>
            <a:endParaRPr kumimoji="0" lang="en-US" altLang="zh-CN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37897" name="Rectangle 2060"/>
          <p:cNvSpPr>
            <a:spLocks noChangeArrowheads="1"/>
          </p:cNvSpPr>
          <p:nvPr/>
        </p:nvSpPr>
        <p:spPr bwMode="auto">
          <a:xfrm>
            <a:off x="6084888" y="4724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2</a:t>
            </a:r>
            <a:endParaRPr kumimoji="0" lang="en-US" altLang="zh-CN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37898" name="Rectangle 2061"/>
          <p:cNvSpPr>
            <a:spLocks noChangeArrowheads="1"/>
          </p:cNvSpPr>
          <p:nvPr/>
        </p:nvSpPr>
        <p:spPr bwMode="auto">
          <a:xfrm>
            <a:off x="7164388" y="47244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3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　　</a:t>
            </a:r>
            <a:endParaRPr kumimoji="0" lang="zh-CN" altLang="en-US">
              <a:solidFill>
                <a:srgbClr val="000000"/>
              </a:solidFill>
              <a:latin typeface="Lucida Grande" pitchFamily="-112" charset="0"/>
              <a:ea typeface="ヒラギノ角ゴ Pro W3" pitchFamily="-112" charset="-128"/>
              <a:sym typeface="Lucida Grande" pitchFamily="-11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664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/>
              <a:t>青少年的特性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04974"/>
              </p:ext>
            </p:extLst>
          </p:nvPr>
        </p:nvGraphicFramePr>
        <p:xfrm>
          <a:off x="467544" y="1338898"/>
          <a:ext cx="8135937" cy="4709120"/>
        </p:xfrm>
        <a:graphic>
          <a:graphicData uri="http://schemas.openxmlformats.org/drawingml/2006/table">
            <a:tbl>
              <a:tblPr/>
              <a:tblGrid>
                <a:gridCol w="4175125"/>
                <a:gridCol w="3960812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實感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(S)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zh-TW" altLang="en-US" sz="2000" dirty="0" smtClean="0"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型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dirty="0" smtClean="0"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直覺</a:t>
                      </a:r>
                      <a:r>
                        <a:rPr kumimoji="1" lang="en-US" altLang="zh-TW" sz="2000" dirty="0" smtClean="0"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(N)</a:t>
                      </a:r>
                      <a:r>
                        <a:rPr kumimoji="1" lang="zh-TW" altLang="en-US" sz="2000" dirty="0" smtClean="0"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型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93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專注於「目前」的事情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講求實際和注重現實的看法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透過</a:t>
                      </a:r>
                      <a:r>
                        <a:rPr kumimoji="1" lang="zh-TW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收集資料、運用自己和別人的經驗去建立結論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需要清晰具體的指引及要求</a:t>
                      </a:r>
                      <a:endParaRPr kumimoji="1" lang="en-US" altLang="zh-TW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對「將來」感到很遙遠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1" lang="zh-TW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1" lang="zh-TW" altLang="en-US" sz="2000" dirty="0" smtClean="0"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相信靈感</a:t>
                      </a:r>
                      <a:endParaRPr kumimoji="1" lang="en-US" altLang="zh-TW" sz="2000" dirty="0" smtClean="0"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1" lang="zh-TW" altLang="en-US" sz="2000" dirty="0" smtClean="0"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提供關連和意義</a:t>
                      </a:r>
                      <a:endParaRPr kumimoji="1" lang="en-US" altLang="zh-TW" sz="2000" dirty="0" smtClean="0"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1" lang="zh-TW" altLang="en-US" sz="2000" dirty="0" smtClean="0"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喜歡解決全新和複雜的問題，對詳盡的資料不感興趣</a:t>
                      </a:r>
                      <a:endParaRPr kumimoji="1" lang="en-US" altLang="zh-TW" sz="2000" dirty="0" smtClean="0"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1" lang="zh-TW" altLang="en-US" sz="2000" dirty="0" smtClean="0"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喜歡改變和新的做事方法</a:t>
                      </a:r>
                      <a:endParaRPr kumimoji="1" lang="en-US" altLang="zh-TW" sz="2000" dirty="0" smtClean="0"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對「打爛沙盤問到篤」感到煩擾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需要想像的空間、幻想未來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zh-TW" altLang="en-US" sz="2000" dirty="0" smtClean="0"/>
                        <a:t>有自由去用自己的創意去做事</a:t>
                      </a:r>
                      <a:endParaRPr lang="en-US" altLang="zh-TW" sz="2000" dirty="0" smtClean="0"/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4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溝通管教</a:t>
            </a:r>
            <a:r>
              <a:rPr lang="zh-TW" altLang="en-US" dirty="0"/>
              <a:t>策略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45784"/>
              </p:ext>
            </p:extLst>
          </p:nvPr>
        </p:nvGraphicFramePr>
        <p:xfrm>
          <a:off x="467544" y="1412776"/>
          <a:ext cx="8229600" cy="47918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2"/>
                <a:gridCol w="720080"/>
                <a:gridCol w="3528392"/>
                <a:gridCol w="3693096"/>
              </a:tblGrid>
              <a:tr h="329515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你的性格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8557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實感</a:t>
                      </a: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S</a:t>
                      </a:r>
                      <a:endParaRPr lang="zh-TW" sz="18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直覺</a:t>
                      </a: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N</a:t>
                      </a:r>
                      <a:endParaRPr lang="zh-TW" sz="18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53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子女的性格</a:t>
                      </a: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實感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S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注意</a:t>
                      </a:r>
                      <a:r>
                        <a:rPr kumimoji="0"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你們</a:t>
                      </a:r>
                      <a:r>
                        <a:rPr kumimoji="0"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雙方</a:t>
                      </a:r>
                      <a:r>
                        <a:rPr kumimoji="0"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常</a:t>
                      </a:r>
                      <a:r>
                        <a:rPr kumimoji="0"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糾纏</a:t>
                      </a:r>
                      <a:r>
                        <a:rPr kumimoji="0"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在太多的事實和細節</a:t>
                      </a:r>
                      <a:r>
                        <a:rPr kumimoji="0"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上</a:t>
                      </a:r>
                      <a:endParaRPr kumimoji="0"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當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雙方對細節有異議時，先停下弄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清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什麼是你們的目標才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繼續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在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講話前先明確你所要講的含義和引申的意思</a:t>
                      </a: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請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尊重必要的事實和細節，因為它們對解決衝突有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幫助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嘗試協助子女描繪未來的事情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不要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試圖只用「大圖畫」來說服對方</a:t>
                      </a: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0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直覺</a:t>
                      </a: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N</a:t>
                      </a:r>
                      <a:endParaRPr lang="zh-TW" sz="18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讓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子女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面對現實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抓住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講話的中心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含意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避免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因過多的細節而失去了「大圖畫」</a:t>
                      </a: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應該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認識到你們雙方都傾向於忽略細節或為証實自己的觀點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歪曲事實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如果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對信息的理解有分歧，請停下來先弄清楚再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繼續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努力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保持腳踏實地、準確性及面對現實</a:t>
                      </a: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1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1654</TotalTime>
  <Words>312</Words>
  <Application>Microsoft Office PowerPoint</Application>
  <PresentationFormat>如螢幕大小 (4:3)</PresentationFormat>
  <Paragraphs>68</Paragraphs>
  <Slides>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Concourse</vt:lpstr>
      <vt:lpstr>一些相關聯的關鍵字 </vt:lpstr>
      <vt:lpstr>PowerPoint 簡報</vt:lpstr>
      <vt:lpstr>青少年的特性</vt:lpstr>
      <vt:lpstr>溝通管教策略</vt:lpstr>
    </vt:vector>
  </TitlesOfParts>
  <Company>Lingnan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家長教育講座  Parenting Education Seminar</dc:title>
  <dc:creator>ITSC</dc:creator>
  <cp:lastModifiedBy>PTA</cp:lastModifiedBy>
  <cp:revision>87</cp:revision>
  <cp:lastPrinted>2013-11-07T08:59:16Z</cp:lastPrinted>
  <dcterms:created xsi:type="dcterms:W3CDTF">2013-11-01T02:46:22Z</dcterms:created>
  <dcterms:modified xsi:type="dcterms:W3CDTF">2014-05-20T05:32:03Z</dcterms:modified>
</cp:coreProperties>
</file>