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91" r:id="rId2"/>
    <p:sldId id="292" r:id="rId3"/>
    <p:sldId id="293" r:id="rId4"/>
    <p:sldId id="294" r:id="rId5"/>
    <p:sldId id="295" r:id="rId6"/>
    <p:sldId id="297" r:id="rId7"/>
    <p:sldId id="358" r:id="rId8"/>
    <p:sldId id="359" r:id="rId9"/>
  </p:sldIdLst>
  <p:sldSz cx="9144000" cy="6858000" type="screen4x3"/>
  <p:notesSz cx="7010400" cy="92964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B692F3-02AB-4644-8518-4CAD4236D64D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0BAB67-328C-48EE-9471-858F69A500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77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TW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E5E84D-3823-4B77-AA78-4733A8324320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8BECD-83B5-4629-AD31-3EB7F79F5F55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7D397-5724-4DDE-9B0D-0D3C03290F80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57C116-861E-4656-AFD0-1200633BC7E4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81CA0-0A52-41FA-A471-4A24696AAAE5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8B1D4B-4982-4AFB-ABF8-3D4C233FABA3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1F61D-30FD-4A5D-968B-232955372B59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334C3-DD33-4113-AD78-9A460A52F17F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C9001-48A9-4F32-B0CA-9C2C22291D13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648CF7F-82F4-4F0C-8329-4ADA63B633D1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TW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2AC978-858D-4EEC-A451-205DE16FACC8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  <a:p>
            <a:pPr lvl="1" eaLnBrk="1" latinLnBrk="0" hangingPunct="1"/>
            <a:r>
              <a:rPr kumimoji="0" lang="en-US" altLang="zh-TW" smtClean="0"/>
              <a:t>Second level</a:t>
            </a:r>
          </a:p>
          <a:p>
            <a:pPr lvl="2" eaLnBrk="1" latinLnBrk="0" hangingPunct="1"/>
            <a:r>
              <a:rPr kumimoji="0" lang="en-US" altLang="zh-TW" smtClean="0"/>
              <a:t>Third level</a:t>
            </a:r>
          </a:p>
          <a:p>
            <a:pPr lvl="3" eaLnBrk="1" latinLnBrk="0" hangingPunct="1"/>
            <a:r>
              <a:rPr kumimoji="0" lang="en-US" altLang="zh-TW" smtClean="0"/>
              <a:t>Fourth level</a:t>
            </a:r>
          </a:p>
          <a:p>
            <a:pPr lvl="4" eaLnBrk="1" latinLnBrk="0" hangingPunct="1"/>
            <a:r>
              <a:rPr kumimoji="0" lang="en-US" altLang="zh-TW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6CCCA23-8633-4193-85F5-5060B7908434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050"/>
          <p:cNvSpPr>
            <a:spLocks noGrp="1" noChangeArrowheads="1"/>
          </p:cNvSpPr>
          <p:nvPr>
            <p:ph type="title" idx="4294967295"/>
          </p:nvPr>
        </p:nvSpPr>
        <p:spPr>
          <a:xfrm>
            <a:off x="374848" y="125760"/>
            <a:ext cx="82296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ea typeface="SimSun" pitchFamily="2" charset="-122"/>
              </a:rPr>
              <a:t>思考還是情感</a:t>
            </a:r>
            <a:r>
              <a:rPr lang="zh-CN" altLang="en-US" dirty="0" smtClean="0"/>
              <a:t> </a:t>
            </a:r>
          </a:p>
        </p:txBody>
      </p:sp>
      <p:pic>
        <p:nvPicPr>
          <p:cNvPr id="419844" name="Picture 2052" descr="T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14444" r="18333" b="40001"/>
          <a:stretch>
            <a:fillRect/>
          </a:stretch>
        </p:blipFill>
        <p:spPr bwMode="auto">
          <a:xfrm>
            <a:off x="1676400" y="1052736"/>
            <a:ext cx="5791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2053"/>
          <p:cNvSpPr>
            <a:spLocks noChangeArrowheads="1"/>
          </p:cNvSpPr>
          <p:nvPr/>
        </p:nvSpPr>
        <p:spPr bwMode="auto">
          <a:xfrm>
            <a:off x="2924175" y="4993035"/>
            <a:ext cx="374015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kumimoji="0" lang="zh-TW" altLang="en-US" sz="2800" dirty="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我們做出決定的方式？</a:t>
            </a:r>
            <a:endParaRPr kumimoji="0" lang="zh-CN" altLang="en-US" sz="2800" dirty="0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  <a:p>
            <a:pPr algn="ctr"/>
            <a:endParaRPr kumimoji="0" lang="zh-CN" altLang="en-US" sz="2400" dirty="0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411413" y="1196975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Thinking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724525" y="1196975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Feeling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406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1484312"/>
            <a:ext cx="2243137" cy="4608984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合邏輯</a:t>
            </a:r>
          </a:p>
          <a:p>
            <a:pPr algn="ctr">
              <a:buFontTx/>
              <a:buNone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合理</a:t>
            </a:r>
          </a:p>
          <a:p>
            <a:pPr algn="ctr">
              <a:buFontTx/>
              <a:buNone/>
            </a:pPr>
            <a:endParaRPr lang="zh-TW" altLang="en-US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en-US" altLang="zh-TW" sz="2000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抱疑問的態度</a:t>
            </a:r>
          </a:p>
          <a:p>
            <a:pPr algn="ctr">
              <a:buFontTx/>
              <a:buNone/>
            </a:pPr>
            <a:endParaRPr lang="zh-TW" altLang="en-US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批判性的</a:t>
            </a:r>
          </a:p>
          <a:p>
            <a:pPr algn="ctr">
              <a:buFontTx/>
              <a:buNone/>
            </a:pPr>
            <a:endParaRPr lang="zh-TW" altLang="en-US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強硬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771775" y="1484313"/>
            <a:ext cx="3313113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/>
              <a:t>我們做決定時的姿態</a:t>
            </a:r>
            <a:r>
              <a:rPr lang="en-US" altLang="zh-TW" sz="2000"/>
              <a:t>:</a:t>
            </a:r>
            <a:r>
              <a:rPr lang="zh-TW" altLang="en-US" sz="2000"/>
              <a:t>理想中的方式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2000"/>
              <a:t>應對任務和人際關係時的方針</a:t>
            </a:r>
            <a:r>
              <a:rPr lang="en-US" altLang="zh-TW" sz="2000"/>
              <a:t>:</a:t>
            </a:r>
            <a:r>
              <a:rPr lang="zh-TW" altLang="en-US" sz="2000"/>
              <a:t>現實中的方式</a:t>
            </a:r>
            <a:r>
              <a:rPr lang="en-US" altLang="zh-TW" sz="2000"/>
              <a:t>?</a:t>
            </a:r>
          </a:p>
          <a:p>
            <a:pPr eaLnBrk="1" hangingPunct="1">
              <a:spcBef>
                <a:spcPct val="50000"/>
              </a:spcBef>
            </a:pPr>
            <a:endParaRPr lang="en-US" altLang="zh-TW" sz="2000"/>
          </a:p>
          <a:p>
            <a:pPr eaLnBrk="1" hangingPunct="1">
              <a:spcBef>
                <a:spcPct val="50000"/>
              </a:spcBef>
            </a:pPr>
            <a:r>
              <a:rPr lang="zh-TW" altLang="en-US" sz="2000"/>
              <a:t>我們如何應對意見分歧</a:t>
            </a:r>
          </a:p>
          <a:p>
            <a:pPr eaLnBrk="1" hangingPunct="1">
              <a:spcBef>
                <a:spcPct val="50000"/>
              </a:spcBef>
            </a:pPr>
            <a:endParaRPr lang="zh-TW" altLang="en-US" sz="2000"/>
          </a:p>
          <a:p>
            <a:pPr eaLnBrk="1" hangingPunct="1">
              <a:spcBef>
                <a:spcPct val="50000"/>
              </a:spcBef>
            </a:pPr>
            <a:r>
              <a:rPr lang="zh-TW" altLang="en-US" sz="2000"/>
              <a:t>我們如何作出結論</a:t>
            </a:r>
          </a:p>
          <a:p>
            <a:pPr eaLnBrk="1" hangingPunct="1">
              <a:spcBef>
                <a:spcPct val="50000"/>
              </a:spcBef>
            </a:pPr>
            <a:endParaRPr lang="zh-TW" altLang="en-US" sz="2000"/>
          </a:p>
          <a:p>
            <a:pPr eaLnBrk="1" hangingPunct="1">
              <a:spcBef>
                <a:spcPct val="50000"/>
              </a:spcBef>
            </a:pPr>
            <a:r>
              <a:rPr lang="zh-TW" altLang="en-US" sz="2000"/>
              <a:t>將決定付諸實行的方式</a:t>
            </a:r>
            <a:endParaRPr lang="en-US" altLang="zh-TW" sz="200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868144" y="1412776"/>
            <a:ext cx="2519363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</a:rPr>
              <a:t>從別人角度考慮</a:t>
            </a:r>
          </a:p>
          <a:p>
            <a:pPr algn="ctr"/>
            <a:endParaRPr lang="zh-TW" altLang="en-US" sz="2000" dirty="0">
              <a:solidFill>
                <a:srgbClr val="FF0000"/>
              </a:solidFill>
            </a:endParaRPr>
          </a:p>
          <a:p>
            <a:pPr algn="ctr"/>
            <a:endParaRPr lang="en-US" altLang="zh-TW" sz="2000" dirty="0">
              <a:solidFill>
                <a:srgbClr val="FF0000"/>
              </a:solidFill>
            </a:endParaRPr>
          </a:p>
          <a:p>
            <a:pPr algn="ctr"/>
            <a:r>
              <a:rPr lang="zh-TW" altLang="en-US" sz="2000" dirty="0">
                <a:solidFill>
                  <a:srgbClr val="FF0000"/>
                </a:solidFill>
              </a:rPr>
              <a:t>富同情心</a:t>
            </a:r>
          </a:p>
          <a:p>
            <a:pPr algn="ctr"/>
            <a:endParaRPr lang="zh-TW" altLang="en-US" sz="2000" dirty="0">
              <a:solidFill>
                <a:srgbClr val="FF0000"/>
              </a:solidFill>
            </a:endParaRPr>
          </a:p>
          <a:p>
            <a:pPr algn="ctr"/>
            <a:endParaRPr lang="zh-TW" altLang="en-US" sz="2000" dirty="0">
              <a:solidFill>
                <a:srgbClr val="FF0000"/>
              </a:solidFill>
            </a:endParaRPr>
          </a:p>
          <a:p>
            <a:pPr algn="ctr"/>
            <a:endParaRPr lang="en-US" altLang="zh-TW" sz="2000" dirty="0">
              <a:solidFill>
                <a:srgbClr val="FF0000"/>
              </a:solidFill>
            </a:endParaRPr>
          </a:p>
          <a:p>
            <a:pPr algn="ctr"/>
            <a:r>
              <a:rPr lang="zh-TW" altLang="en-US" sz="2000" dirty="0">
                <a:solidFill>
                  <a:srgbClr val="FF0000"/>
                </a:solidFill>
              </a:rPr>
              <a:t>包容別人</a:t>
            </a:r>
          </a:p>
          <a:p>
            <a:pPr algn="ctr"/>
            <a:endParaRPr lang="zh-TW" altLang="en-US" sz="2000" dirty="0">
              <a:solidFill>
                <a:srgbClr val="FF0000"/>
              </a:solidFill>
            </a:endParaRPr>
          </a:p>
          <a:p>
            <a:pPr algn="ctr"/>
            <a:endParaRPr lang="zh-TW" altLang="en-US" sz="2000" dirty="0">
              <a:solidFill>
                <a:srgbClr val="FF0000"/>
              </a:solidFill>
            </a:endParaRPr>
          </a:p>
          <a:p>
            <a:pPr algn="ctr"/>
            <a:r>
              <a:rPr lang="zh-TW" altLang="en-US" sz="2000" dirty="0">
                <a:solidFill>
                  <a:srgbClr val="FF0000"/>
                </a:solidFill>
              </a:rPr>
              <a:t>樂於接受</a:t>
            </a:r>
          </a:p>
          <a:p>
            <a:pPr algn="ctr"/>
            <a:endParaRPr lang="zh-TW" altLang="en-US" sz="2000" dirty="0">
              <a:solidFill>
                <a:srgbClr val="FF0000"/>
              </a:solidFill>
            </a:endParaRPr>
          </a:p>
          <a:p>
            <a:pPr algn="ctr"/>
            <a:endParaRPr lang="en-US" altLang="zh-TW" sz="2000" dirty="0">
              <a:solidFill>
                <a:srgbClr val="FF0000"/>
              </a:solidFill>
            </a:endParaRPr>
          </a:p>
          <a:p>
            <a:pPr algn="ctr"/>
            <a:r>
              <a:rPr lang="zh-TW" altLang="en-US" sz="2000" dirty="0">
                <a:solidFill>
                  <a:srgbClr val="FF0000"/>
                </a:solidFill>
              </a:rPr>
              <a:t>溫柔</a:t>
            </a:r>
          </a:p>
        </p:txBody>
      </p:sp>
      <p:pic>
        <p:nvPicPr>
          <p:cNvPr id="428036" name="Picture 4" descr="T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14444" r="36667" b="64445"/>
          <a:stretch>
            <a:fillRect/>
          </a:stretch>
        </p:blipFill>
        <p:spPr bwMode="auto">
          <a:xfrm>
            <a:off x="2987675" y="7938"/>
            <a:ext cx="251460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63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05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zh-TW" altLang="en-US" smtClean="0">
                <a:ea typeface="SimSun" pitchFamily="2" charset="-122"/>
              </a:rPr>
              <a:t>思考還是情感</a:t>
            </a:r>
            <a:r>
              <a:rPr lang="zh-CN" altLang="en-US" smtClean="0"/>
              <a:t> </a:t>
            </a:r>
          </a:p>
        </p:txBody>
      </p:sp>
      <p:pic>
        <p:nvPicPr>
          <p:cNvPr id="41987" name="Picture 2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57538"/>
            <a:ext cx="152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053" descr="未命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3729038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054"/>
          <p:cNvSpPr>
            <a:spLocks noChangeArrowheads="1"/>
          </p:cNvSpPr>
          <p:nvPr/>
        </p:nvSpPr>
        <p:spPr bwMode="auto">
          <a:xfrm>
            <a:off x="323850" y="1412875"/>
            <a:ext cx="3743325" cy="3095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en-US" altLang="zh-TW">
              <a:solidFill>
                <a:srgbClr val="000000"/>
              </a:solidFill>
              <a:latin typeface="Lucida Grande" pitchFamily="-112" charset="0"/>
              <a:ea typeface="ヒラギノ角ゴ Pro W3" pitchFamily="-112" charset="-128"/>
              <a:sym typeface="Lucida Grande" pitchFamily="-112" charset="0"/>
            </a:endParaRPr>
          </a:p>
        </p:txBody>
      </p:sp>
      <p:sp>
        <p:nvSpPr>
          <p:cNvPr id="41990" name="Rectangle 2055"/>
          <p:cNvSpPr>
            <a:spLocks noChangeArrowheads="1"/>
          </p:cNvSpPr>
          <p:nvPr/>
        </p:nvSpPr>
        <p:spPr bwMode="auto">
          <a:xfrm>
            <a:off x="395288" y="1412875"/>
            <a:ext cx="130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zh-TW" altLang="en-US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思考</a:t>
            </a:r>
            <a:r>
              <a:rPr kumimoji="0" lang="zh-CN" altLang="en-US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（</a:t>
            </a:r>
            <a:r>
              <a:rPr kumimoji="0" lang="en-US" altLang="zh-TW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T</a:t>
            </a:r>
            <a:r>
              <a:rPr kumimoji="0" lang="zh-CN" altLang="en-US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）</a:t>
            </a:r>
            <a:r>
              <a:rPr kumimoji="0" lang="zh-CN" altLang="en-US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sp>
        <p:nvSpPr>
          <p:cNvPr id="41991" name="Rectangle 2056"/>
          <p:cNvSpPr>
            <a:spLocks noChangeArrowheads="1"/>
          </p:cNvSpPr>
          <p:nvPr/>
        </p:nvSpPr>
        <p:spPr bwMode="auto">
          <a:xfrm>
            <a:off x="468313" y="3860800"/>
            <a:ext cx="3406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0" lang="zh-TW" altLang="en-US" b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做決定時跳出情景之外，採取後</a:t>
            </a:r>
          </a:p>
          <a:p>
            <a:pPr algn="ctr" eaLnBrk="0" hangingPunct="0"/>
            <a:r>
              <a:rPr kumimoji="0" lang="zh-TW" altLang="en-US" b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設的、客觀的立場</a:t>
            </a:r>
            <a:r>
              <a:rPr kumimoji="0" lang="zh-CN" altLang="en-US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pic>
        <p:nvPicPr>
          <p:cNvPr id="41992" name="Picture 2058" descr="未命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12875"/>
            <a:ext cx="38163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Rectangle 2059"/>
          <p:cNvSpPr>
            <a:spLocks noChangeArrowheads="1"/>
          </p:cNvSpPr>
          <p:nvPr/>
        </p:nvSpPr>
        <p:spPr bwMode="auto">
          <a:xfrm>
            <a:off x="4787900" y="1412875"/>
            <a:ext cx="3816350" cy="30972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en-US" altLang="zh-TW">
              <a:solidFill>
                <a:srgbClr val="000000"/>
              </a:solidFill>
              <a:latin typeface="Lucida Grande" pitchFamily="-112" charset="0"/>
              <a:ea typeface="ヒラギノ角ゴ Pro W3" pitchFamily="-112" charset="-128"/>
              <a:sym typeface="Lucida Grande" pitchFamily="-112" charset="0"/>
            </a:endParaRPr>
          </a:p>
        </p:txBody>
      </p:sp>
      <p:sp>
        <p:nvSpPr>
          <p:cNvPr id="41994" name="Rectangle 2060"/>
          <p:cNvSpPr>
            <a:spLocks noChangeArrowheads="1"/>
          </p:cNvSpPr>
          <p:nvPr/>
        </p:nvSpPr>
        <p:spPr bwMode="auto">
          <a:xfrm>
            <a:off x="4787900" y="3927475"/>
            <a:ext cx="37449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kumimoji="0" lang="zh-TW" altLang="en-US" b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做決定時介入情境之中，採取</a:t>
            </a:r>
            <a:r>
              <a:rPr kumimoji="0" lang="zh-TW" altLang="en-US" b="1">
                <a:solidFill>
                  <a:srgbClr val="000000"/>
                </a:solidFill>
                <a:latin typeface="Lucida Grande" pitchFamily="-112" charset="0"/>
                <a:sym typeface="Lucida Grande" pitchFamily="-112" charset="0"/>
              </a:rPr>
              <a:t>身同感受</a:t>
            </a:r>
            <a:r>
              <a:rPr kumimoji="0" lang="zh-TW" altLang="en-US" b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的立場</a:t>
            </a:r>
            <a:endParaRPr kumimoji="0" lang="zh-CN" altLang="en-US" b="1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</p:txBody>
      </p:sp>
      <p:sp>
        <p:nvSpPr>
          <p:cNvPr id="41995" name="Rectangle 2061"/>
          <p:cNvSpPr>
            <a:spLocks noChangeArrowheads="1"/>
          </p:cNvSpPr>
          <p:nvPr/>
        </p:nvSpPr>
        <p:spPr bwMode="auto">
          <a:xfrm>
            <a:off x="4859338" y="1484313"/>
            <a:ext cx="1301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zh-TW" altLang="en-US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情感</a:t>
            </a:r>
            <a:r>
              <a:rPr kumimoji="0" lang="zh-CN" altLang="en-US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（</a:t>
            </a:r>
            <a:r>
              <a:rPr kumimoji="0" lang="en-US" altLang="zh-TW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F</a:t>
            </a:r>
            <a:r>
              <a:rPr kumimoji="0" lang="zh-CN" altLang="en-US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）</a:t>
            </a:r>
            <a:r>
              <a:rPr kumimoji="0" lang="zh-CN" altLang="en-US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7277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50"/>
          <p:cNvSpPr>
            <a:spLocks noGrp="1" noChangeArrowheads="1"/>
          </p:cNvSpPr>
          <p:nvPr>
            <p:ph type="title" idx="4294967295"/>
          </p:nvPr>
        </p:nvSpPr>
        <p:spPr>
          <a:xfrm>
            <a:off x="230832" y="116632"/>
            <a:ext cx="8229600" cy="1143000"/>
          </a:xfrm>
        </p:spPr>
        <p:txBody>
          <a:bodyPr/>
          <a:lstStyle/>
          <a:p>
            <a:pPr algn="ctr"/>
            <a:r>
              <a:rPr lang="zh-CN" altLang="en-US" dirty="0" smtClean="0"/>
              <a:t>思考                                 情感</a:t>
            </a:r>
          </a:p>
        </p:txBody>
      </p:sp>
      <p:pic>
        <p:nvPicPr>
          <p:cNvPr id="43011" name="Picture 2052" descr="Analyse-Val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37778"/>
          <a:stretch>
            <a:fillRect/>
          </a:stretch>
        </p:blipFill>
        <p:spPr bwMode="auto">
          <a:xfrm>
            <a:off x="0" y="990600"/>
            <a:ext cx="914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2053"/>
          <p:cNvSpPr>
            <a:spLocks noChangeArrowheads="1"/>
          </p:cNvSpPr>
          <p:nvPr/>
        </p:nvSpPr>
        <p:spPr bwMode="auto">
          <a:xfrm>
            <a:off x="1908175" y="4216400"/>
            <a:ext cx="133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zh-CN" altLang="en-US" sz="2800" b="1">
                <a:solidFill>
                  <a:srgbClr val="5C367A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批評！</a:t>
            </a:r>
            <a:r>
              <a:rPr kumimoji="0" lang="zh-CN" altLang="en-US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sp>
        <p:nvSpPr>
          <p:cNvPr id="43013" name="Rectangle 2054"/>
          <p:cNvSpPr>
            <a:spLocks noChangeArrowheads="1"/>
          </p:cNvSpPr>
          <p:nvPr/>
        </p:nvSpPr>
        <p:spPr bwMode="auto">
          <a:xfrm>
            <a:off x="6011863" y="4151313"/>
            <a:ext cx="2027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zh-CN" altLang="en-US" sz="2800" b="1">
                <a:solidFill>
                  <a:srgbClr val="5C367A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信奉價值</a:t>
            </a:r>
            <a:r>
              <a:rPr kumimoji="0" lang="zh-TW" altLang="en-US" sz="2800" b="1">
                <a:solidFill>
                  <a:srgbClr val="5C367A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觀</a:t>
            </a:r>
            <a:r>
              <a:rPr kumimoji="0" lang="zh-CN" altLang="en-US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162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zh-TW" altLang="en-US" smtClean="0">
                <a:ea typeface="SimSun" pitchFamily="2" charset="-122"/>
              </a:rPr>
              <a:t>一些相關聯的關鍵字</a:t>
            </a:r>
            <a:r>
              <a:rPr lang="zh-CN" altLang="en-US" smtClean="0"/>
              <a:t> </a:t>
            </a:r>
          </a:p>
        </p:txBody>
      </p:sp>
      <p:pic>
        <p:nvPicPr>
          <p:cNvPr id="428036" name="Picture 4" descr="T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14444" r="36667" b="64445"/>
          <a:stretch>
            <a:fillRect/>
          </a:stretch>
        </p:blipFill>
        <p:spPr bwMode="auto">
          <a:xfrm>
            <a:off x="3200400" y="1196752"/>
            <a:ext cx="2590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2362200" y="2438400"/>
            <a:ext cx="20129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/>
            <a:r>
              <a:rPr kumimoji="0" lang="zh-TW" altLang="en-US" sz="2400" dirty="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思　考</a:t>
            </a:r>
          </a:p>
          <a:p>
            <a:pPr algn="r"/>
            <a:r>
              <a:rPr kumimoji="0" lang="zh-TW" altLang="en-US" sz="2400" dirty="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頭　腦</a:t>
            </a:r>
          </a:p>
          <a:p>
            <a:pPr algn="r"/>
            <a:r>
              <a:rPr kumimoji="0" lang="zh-TW" altLang="en-US" sz="2400" dirty="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距　離</a:t>
            </a:r>
          </a:p>
          <a:p>
            <a:pPr algn="r"/>
            <a:r>
              <a:rPr kumimoji="0" lang="zh-TW" altLang="en-US" sz="2400" dirty="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事　物</a:t>
            </a:r>
          </a:p>
          <a:p>
            <a:pPr algn="r"/>
            <a:r>
              <a:rPr kumimoji="0" lang="zh-TW" altLang="en-US" sz="2400" dirty="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客　觀</a:t>
            </a:r>
          </a:p>
          <a:p>
            <a:pPr algn="r"/>
            <a:r>
              <a:rPr kumimoji="0" lang="zh-TW" altLang="en-US" sz="2400" dirty="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批　評</a:t>
            </a:r>
          </a:p>
          <a:p>
            <a:pPr algn="r"/>
            <a:r>
              <a:rPr kumimoji="0" lang="zh-TW" altLang="en-US" sz="2400" dirty="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分　析</a:t>
            </a:r>
          </a:p>
          <a:p>
            <a:pPr algn="r"/>
            <a:r>
              <a:rPr kumimoji="0" lang="zh-TW" altLang="en-US" sz="2400" dirty="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堅定而公平的</a:t>
            </a:r>
            <a:endParaRPr kumimoji="0" lang="zh-CN" altLang="en-US" sz="2400" dirty="0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4800600" y="2438400"/>
            <a:ext cx="11604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情　感</a:t>
            </a:r>
          </a:p>
          <a:p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心　靈</a:t>
            </a:r>
          </a:p>
          <a:p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親　自</a:t>
            </a:r>
          </a:p>
          <a:p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人</a:t>
            </a:r>
          </a:p>
          <a:p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主觀的</a:t>
            </a:r>
          </a:p>
          <a:p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褒　獎</a:t>
            </a:r>
          </a:p>
          <a:p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理　解</a:t>
            </a:r>
          </a:p>
          <a:p>
            <a:r>
              <a:rPr kumimoji="0" lang="zh-TW" altLang="en-US" sz="24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仁慈的</a:t>
            </a:r>
            <a:endParaRPr kumimoji="0" lang="zh-CN" altLang="en-US" sz="2400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</p:txBody>
      </p:sp>
      <p:cxnSp>
        <p:nvCxnSpPr>
          <p:cNvPr id="44038" name="Straight Connector 2"/>
          <p:cNvCxnSpPr>
            <a:cxnSpLocks noChangeShapeType="1"/>
          </p:cNvCxnSpPr>
          <p:nvPr/>
        </p:nvCxnSpPr>
        <p:spPr bwMode="auto">
          <a:xfrm>
            <a:off x="2627313" y="2852738"/>
            <a:ext cx="36734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9" name="Straight Connector 7"/>
          <p:cNvCxnSpPr>
            <a:cxnSpLocks noChangeShapeType="1"/>
          </p:cNvCxnSpPr>
          <p:nvPr/>
        </p:nvCxnSpPr>
        <p:spPr bwMode="auto">
          <a:xfrm>
            <a:off x="2627313" y="3212976"/>
            <a:ext cx="36734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0" name="Straight Connector 8"/>
          <p:cNvCxnSpPr>
            <a:cxnSpLocks noChangeShapeType="1"/>
          </p:cNvCxnSpPr>
          <p:nvPr/>
        </p:nvCxnSpPr>
        <p:spPr bwMode="auto">
          <a:xfrm>
            <a:off x="2627313" y="3573463"/>
            <a:ext cx="36734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1" name="Straight Connector 9"/>
          <p:cNvCxnSpPr>
            <a:cxnSpLocks noChangeShapeType="1"/>
          </p:cNvCxnSpPr>
          <p:nvPr/>
        </p:nvCxnSpPr>
        <p:spPr bwMode="auto">
          <a:xfrm>
            <a:off x="2627313" y="3933825"/>
            <a:ext cx="36734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2" name="Straight Connector 10"/>
          <p:cNvCxnSpPr>
            <a:cxnSpLocks noChangeShapeType="1"/>
          </p:cNvCxnSpPr>
          <p:nvPr/>
        </p:nvCxnSpPr>
        <p:spPr bwMode="auto">
          <a:xfrm>
            <a:off x="2627313" y="4292600"/>
            <a:ext cx="36734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3" name="Straight Connector 11"/>
          <p:cNvCxnSpPr>
            <a:cxnSpLocks noChangeShapeType="1"/>
          </p:cNvCxnSpPr>
          <p:nvPr/>
        </p:nvCxnSpPr>
        <p:spPr bwMode="auto">
          <a:xfrm>
            <a:off x="2627313" y="4652963"/>
            <a:ext cx="36734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4" name="Straight Connector 12"/>
          <p:cNvCxnSpPr>
            <a:cxnSpLocks noChangeShapeType="1"/>
          </p:cNvCxnSpPr>
          <p:nvPr/>
        </p:nvCxnSpPr>
        <p:spPr bwMode="auto">
          <a:xfrm>
            <a:off x="2627313" y="5084763"/>
            <a:ext cx="36734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5" name="Straight Connector 13"/>
          <p:cNvCxnSpPr>
            <a:cxnSpLocks noChangeShapeType="1"/>
          </p:cNvCxnSpPr>
          <p:nvPr/>
        </p:nvCxnSpPr>
        <p:spPr bwMode="auto">
          <a:xfrm>
            <a:off x="2627313" y="5445125"/>
            <a:ext cx="36734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257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4" name="Picture 2052" descr="T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43333" r="10001" b="31111"/>
          <a:stretch>
            <a:fillRect/>
          </a:stretch>
        </p:blipFill>
        <p:spPr bwMode="auto">
          <a:xfrm>
            <a:off x="838200" y="2971800"/>
            <a:ext cx="7391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/>
          <p:cNvSpPr>
            <a:spLocks/>
          </p:cNvSpPr>
          <p:nvPr/>
        </p:nvSpPr>
        <p:spPr bwMode="auto">
          <a:xfrm>
            <a:off x="4191000" y="3411538"/>
            <a:ext cx="762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2250"/>
              </a:spcBef>
            </a:pPr>
            <a:r>
              <a:rPr kumimoji="0" lang="en-US" altLang="zh-CN" sz="4000" b="1">
                <a:solidFill>
                  <a:srgbClr val="5C367A"/>
                </a:solidFill>
                <a:cs typeface="Arial" pitchFamily="34" charset="0"/>
                <a:sym typeface="Arial" pitchFamily="34" charset="0"/>
              </a:rPr>
              <a:t>?</a:t>
            </a:r>
            <a:endParaRPr kumimoji="0" lang="en-US" altLang="zh-CN" sz="4000" b="1">
              <a:cs typeface="Arial" pitchFamily="34" charset="0"/>
              <a:sym typeface="Arial" pitchFamily="34" charset="0"/>
            </a:endParaRPr>
          </a:p>
        </p:txBody>
      </p:sp>
      <p:sp>
        <p:nvSpPr>
          <p:cNvPr id="46084" name="Rectangle 2056"/>
          <p:cNvSpPr>
            <a:spLocks noChangeArrowheads="1"/>
          </p:cNvSpPr>
          <p:nvPr/>
        </p:nvSpPr>
        <p:spPr bwMode="auto">
          <a:xfrm>
            <a:off x="1258888" y="4718050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kumimoji="0" lang="en-US" altLang="zh-TW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3</a:t>
            </a:r>
            <a:r>
              <a:rPr kumimoji="0" lang="zh-CN" altLang="en-US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　　</a:t>
            </a:r>
            <a:endParaRPr kumimoji="0" lang="zh-CN" altLang="en-US">
              <a:solidFill>
                <a:srgbClr val="000000"/>
              </a:solidFill>
              <a:latin typeface="Lucida Grande" pitchFamily="-112" charset="0"/>
              <a:ea typeface="ヒラギノ角ゴ Pro W3" pitchFamily="-112" charset="-128"/>
              <a:sym typeface="Lucida Grande" pitchFamily="-112" charset="0"/>
            </a:endParaRPr>
          </a:p>
        </p:txBody>
      </p:sp>
      <p:sp>
        <p:nvSpPr>
          <p:cNvPr id="46085" name="Rectangle 2057"/>
          <p:cNvSpPr>
            <a:spLocks noChangeArrowheads="1"/>
          </p:cNvSpPr>
          <p:nvPr/>
        </p:nvSpPr>
        <p:spPr bwMode="auto">
          <a:xfrm>
            <a:off x="2627313" y="47244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2</a:t>
            </a:r>
            <a:endParaRPr kumimoji="0" lang="en-US" altLang="zh-CN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</p:txBody>
      </p:sp>
      <p:sp>
        <p:nvSpPr>
          <p:cNvPr id="46086" name="Rectangle 2058"/>
          <p:cNvSpPr>
            <a:spLocks noChangeArrowheads="1"/>
          </p:cNvSpPr>
          <p:nvPr/>
        </p:nvSpPr>
        <p:spPr bwMode="auto">
          <a:xfrm>
            <a:off x="3951288" y="468312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1</a:t>
            </a:r>
            <a:endParaRPr kumimoji="0" lang="en-US" altLang="zh-CN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</p:txBody>
      </p:sp>
      <p:sp>
        <p:nvSpPr>
          <p:cNvPr id="46087" name="Rectangle 2059"/>
          <p:cNvSpPr>
            <a:spLocks noChangeArrowheads="1"/>
          </p:cNvSpPr>
          <p:nvPr/>
        </p:nvSpPr>
        <p:spPr bwMode="auto">
          <a:xfrm>
            <a:off x="4959350" y="468312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1</a:t>
            </a:r>
            <a:endParaRPr kumimoji="0" lang="en-US" altLang="zh-CN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</p:txBody>
      </p:sp>
      <p:sp>
        <p:nvSpPr>
          <p:cNvPr id="46088" name="Rectangle 2060"/>
          <p:cNvSpPr>
            <a:spLocks noChangeArrowheads="1"/>
          </p:cNvSpPr>
          <p:nvPr/>
        </p:nvSpPr>
        <p:spPr bwMode="auto">
          <a:xfrm>
            <a:off x="6111875" y="4683125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altLang="zh-TW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2</a:t>
            </a:r>
            <a:endParaRPr kumimoji="0" lang="en-US" altLang="zh-CN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</p:txBody>
      </p:sp>
      <p:sp>
        <p:nvSpPr>
          <p:cNvPr id="46089" name="Rectangle 2061"/>
          <p:cNvSpPr>
            <a:spLocks noChangeArrowheads="1"/>
          </p:cNvSpPr>
          <p:nvPr/>
        </p:nvSpPr>
        <p:spPr bwMode="auto">
          <a:xfrm>
            <a:off x="7235825" y="4724400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kumimoji="0" lang="en-US" altLang="zh-TW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3</a:t>
            </a:r>
            <a:r>
              <a:rPr kumimoji="0" lang="zh-CN" altLang="en-US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　　</a:t>
            </a:r>
            <a:endParaRPr kumimoji="0" lang="zh-CN" altLang="en-US">
              <a:solidFill>
                <a:srgbClr val="000000"/>
              </a:solidFill>
              <a:latin typeface="Lucida Grande" pitchFamily="-112" charset="0"/>
              <a:ea typeface="ヒラギノ角ゴ Pro W3" pitchFamily="-112" charset="-128"/>
              <a:sym typeface="Lucida Grande" pitchFamily="-112" charset="0"/>
            </a:endParaRPr>
          </a:p>
        </p:txBody>
      </p:sp>
      <p:sp>
        <p:nvSpPr>
          <p:cNvPr id="46090" name="Rectangle 2062"/>
          <p:cNvSpPr>
            <a:spLocks noChangeArrowheads="1"/>
          </p:cNvSpPr>
          <p:nvPr/>
        </p:nvSpPr>
        <p:spPr bwMode="auto">
          <a:xfrm>
            <a:off x="1889125" y="1109663"/>
            <a:ext cx="536575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kumimoji="0" lang="zh-TW" altLang="en-US" sz="2400" i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如果你有選擇自由，你傾向于哪一方？</a:t>
            </a:r>
            <a:endParaRPr kumimoji="0" lang="zh-CN" altLang="en-US" sz="2400" i="1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  <a:p>
            <a:pPr algn="ctr"/>
            <a:r>
              <a:rPr kumimoji="0" lang="zh-CN" altLang="en-US" sz="2800" b="1">
                <a:solidFill>
                  <a:srgbClr val="5C367A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思考</a:t>
            </a:r>
            <a:r>
              <a:rPr kumimoji="0" lang="zh-CN" altLang="en-US" sz="2800" b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還是</a:t>
            </a:r>
            <a:r>
              <a:rPr kumimoji="0" lang="zh-CN" altLang="en-US" sz="2800" b="1">
                <a:solidFill>
                  <a:srgbClr val="5C367A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情感</a:t>
            </a:r>
          </a:p>
          <a:p>
            <a:pPr algn="ctr"/>
            <a:r>
              <a:rPr kumimoji="0" lang="zh-CN" altLang="en-US" sz="2400" i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你在多大程度上清楚自身的</a:t>
            </a:r>
            <a:r>
              <a:rPr kumimoji="0" lang="zh-TW" altLang="en-US" sz="2400" i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傾向</a:t>
            </a:r>
            <a:r>
              <a:rPr kumimoji="0" lang="zh-CN" altLang="en-US" sz="2400" i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？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170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405137"/>
              </p:ext>
            </p:extLst>
          </p:nvPr>
        </p:nvGraphicFramePr>
        <p:xfrm>
          <a:off x="457200" y="1481138"/>
          <a:ext cx="8229599" cy="5025861"/>
        </p:xfrm>
        <a:graphic>
          <a:graphicData uri="http://schemas.openxmlformats.org/drawingml/2006/table">
            <a:tbl>
              <a:tblPr/>
              <a:tblGrid>
                <a:gridCol w="4151707"/>
                <a:gridCol w="4077892"/>
              </a:tblGrid>
              <a:tr h="939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思考 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(T)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zh-TW" altLang="en-US" sz="2000" dirty="0" smtClean="0"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型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2493" marR="924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情感 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(F)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zh-TW" altLang="en-US" sz="2000" dirty="0" smtClean="0"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型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2493" marR="924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6637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專注於任務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運用邏輯分析去了解問題和做決定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要求被公平和尊重地</a:t>
                      </a:r>
                      <a:r>
                        <a:rPr lang="zh-TW" altLang="en-US" sz="2000" dirty="0" smtClean="0"/>
                        <a:t>對待</a:t>
                      </a:r>
                      <a:endParaRPr lang="en-US" altLang="zh-TW" sz="2000" dirty="0" smtClean="0"/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意志堅定，適當時能夠提出批評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重視原則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zh-TW" altLang="en-US" sz="2000" dirty="0" smtClean="0"/>
                        <a:t>要有合邏輯和實際的理由去做事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2493" marR="924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渴望人與人的互動及情感的表達重視朋友的睇法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運用價值觀去了解問題和做決定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要求和諧及互相支持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從別人的角度考慮問題，喜歡包容和有共識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lang="zh-TW" altLang="en-US" sz="2000" dirty="0" smtClean="0"/>
                        <a:t>需要別人的同情心，支持，個人的肯定</a:t>
                      </a:r>
                      <a:endParaRPr lang="en-US" altLang="zh-TW" sz="2000" dirty="0" smtClean="0"/>
                    </a:p>
                    <a:p>
                      <a:pPr eaLnBrk="1" hangingPunct="1">
                        <a:buFontTx/>
                        <a:buNone/>
                      </a:pPr>
                      <a:endParaRPr lang="zh-TW" altLang="en-US" sz="2000" dirty="0" smtClean="0"/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zh-TW" altLang="en-US" sz="2000" dirty="0" smtClean="0"/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L="92493" marR="9249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/>
              <a:t>青少年的特性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17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溝通管教</a:t>
            </a:r>
            <a:r>
              <a:rPr lang="zh-TW" altLang="en-US" dirty="0"/>
              <a:t>策略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315909"/>
              </p:ext>
            </p:extLst>
          </p:nvPr>
        </p:nvGraphicFramePr>
        <p:xfrm>
          <a:off x="467544" y="1412776"/>
          <a:ext cx="8229600" cy="45726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8032"/>
                <a:gridCol w="360040"/>
                <a:gridCol w="3888432"/>
                <a:gridCol w="3693096"/>
              </a:tblGrid>
              <a:tr h="329514"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你的性格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8557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思考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T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情感</a:t>
                      </a: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F</a:t>
                      </a:r>
                      <a:endParaRPr lang="zh-TW" sz="1800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535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子女的性格</a:t>
                      </a:r>
                    </a:p>
                  </a:txBody>
                  <a:tcPr marL="56296" marR="562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228600" algn="l"/>
                        </a:tabLs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思考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T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要了解何時應停止分析和爭辯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應了解你們雙方都擁有情緒，一樣會因矛盾而產生情感的傷害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請記住即使在爭論中失敗也沒什麼，生活一樣會繼續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記住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子女的不同意見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並不是所有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都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是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衝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着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你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個人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而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來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的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盡量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保持</a:t>
                      </a: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客觀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及開放的立場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分辨清楚那些是客觀事實，那些是你的個人期望</a:t>
                      </a:r>
                      <a:endParaRPr lang="en-US" altLang="zh-TW" sz="180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爭論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沒什大不了的，生活一樣會繼續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0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228600" algn="l"/>
                        </a:tabLs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情感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F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了解你說的任何話都會被認為是針對個人的，即使可能根本不是你的意思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記住該說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”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對不起</a:t>
                      </a: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”</a:t>
                      </a: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時，就明確說出來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在矛盾衝突中，表現你人性化的一面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敢於面對衝突而不是逃避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不要為了和睦而太早妥協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28600" algn="l"/>
                        </a:tabLs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記住衝突可以是積極的經驗，從中我們可以不斷學習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1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1653</TotalTime>
  <Words>434</Words>
  <Application>Microsoft Office PowerPoint</Application>
  <PresentationFormat>如螢幕大小 (4:3)</PresentationFormat>
  <Paragraphs>120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Concourse</vt:lpstr>
      <vt:lpstr>思考還是情感 </vt:lpstr>
      <vt:lpstr>PowerPoint 簡報</vt:lpstr>
      <vt:lpstr>思考還是情感 </vt:lpstr>
      <vt:lpstr>思考                                 情感</vt:lpstr>
      <vt:lpstr>一些相關聯的關鍵字 </vt:lpstr>
      <vt:lpstr>PowerPoint 簡報</vt:lpstr>
      <vt:lpstr>青少年的特性</vt:lpstr>
      <vt:lpstr>溝通管教策略</vt:lpstr>
    </vt:vector>
  </TitlesOfParts>
  <Company>Lingnan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家長教育講座  Parenting Education Seminar</dc:title>
  <dc:creator>ITSC</dc:creator>
  <cp:lastModifiedBy>PTA</cp:lastModifiedBy>
  <cp:revision>87</cp:revision>
  <cp:lastPrinted>2013-11-07T08:59:16Z</cp:lastPrinted>
  <dcterms:created xsi:type="dcterms:W3CDTF">2013-11-01T02:46:22Z</dcterms:created>
  <dcterms:modified xsi:type="dcterms:W3CDTF">2014-05-20T05:24:59Z</dcterms:modified>
</cp:coreProperties>
</file>