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"/>
  </p:notesMasterIdLst>
  <p:sldIdLst>
    <p:sldId id="298" r:id="rId2"/>
    <p:sldId id="299" r:id="rId3"/>
    <p:sldId id="300" r:id="rId4"/>
    <p:sldId id="301" r:id="rId5"/>
  </p:sldIdLst>
  <p:sldSz cx="9144000" cy="6858000" type="screen4x3"/>
  <p:notesSz cx="7010400" cy="92964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B692F3-02AB-4644-8518-4CAD4236D64D}" type="datetimeFigureOut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30BAB67-328C-48EE-9471-858F69A500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77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TW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E5E84D-3823-4B77-AA78-4733A8324320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8BECD-83B5-4629-AD31-3EB7F79F5F55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7D397-5724-4DDE-9B0D-0D3C03290F80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57C116-861E-4656-AFD0-1200633BC7E4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681CA0-0A52-41FA-A471-4A24696AAAE5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8B1D4B-4982-4AFB-ABF8-3D4C233FABA3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1F61D-30FD-4A5D-968B-232955372B59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334C3-DD33-4113-AD78-9A460A52F17F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CC9001-48A9-4F32-B0CA-9C2C22291D13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648CF7F-82F4-4F0C-8329-4ADA63B633D1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zh-TW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2AC978-858D-4EEC-A451-205DE16FACC8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  <a:p>
            <a:pPr lvl="1" eaLnBrk="1" latinLnBrk="0" hangingPunct="1"/>
            <a:r>
              <a:rPr kumimoji="0" lang="en-US" altLang="zh-TW" smtClean="0"/>
              <a:t>Second level</a:t>
            </a:r>
          </a:p>
          <a:p>
            <a:pPr lvl="2" eaLnBrk="1" latinLnBrk="0" hangingPunct="1"/>
            <a:r>
              <a:rPr kumimoji="0" lang="en-US" altLang="zh-TW" smtClean="0"/>
              <a:t>Third level</a:t>
            </a:r>
          </a:p>
          <a:p>
            <a:pPr lvl="3" eaLnBrk="1" latinLnBrk="0" hangingPunct="1"/>
            <a:r>
              <a:rPr kumimoji="0" lang="en-US" altLang="zh-TW" smtClean="0"/>
              <a:t>Fourth level</a:t>
            </a:r>
          </a:p>
          <a:p>
            <a:pPr lvl="4" eaLnBrk="1" latinLnBrk="0" hangingPunct="1"/>
            <a:r>
              <a:rPr kumimoji="0" lang="en-US" altLang="zh-TW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6CCCA23-8633-4193-85F5-5060B7908434}" type="datetime1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0202E9-0D10-4AC5-876C-A26B76D8055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zh-TW" altLang="en-US" smtClean="0">
                <a:ea typeface="SimSun" pitchFamily="2" charset="-122"/>
              </a:rPr>
              <a:t>判斷還是認知</a:t>
            </a:r>
            <a:r>
              <a:rPr lang="zh-CN" altLang="en-US" smtClean="0"/>
              <a:t> </a:t>
            </a:r>
          </a:p>
        </p:txBody>
      </p:sp>
      <p:pic>
        <p:nvPicPr>
          <p:cNvPr id="510979" name="Picture 3" descr="J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4444" r="18333" b="38889"/>
          <a:stretch>
            <a:fillRect/>
          </a:stretch>
        </p:blipFill>
        <p:spPr bwMode="auto">
          <a:xfrm>
            <a:off x="1600200" y="1308720"/>
            <a:ext cx="5867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325688" y="4777010"/>
            <a:ext cx="480695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kumimoji="0" lang="zh-TW" altLang="en-US" sz="28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我們會如何應付外在的世界？</a:t>
            </a:r>
          </a:p>
          <a:p>
            <a:pPr algn="ctr"/>
            <a:endParaRPr kumimoji="0" lang="zh-CN" altLang="en-US" sz="2400" dirty="0">
              <a:solidFill>
                <a:srgbClr val="000000"/>
              </a:solidFill>
              <a:latin typeface="Lucida Grande" pitchFamily="-112" charset="0"/>
              <a:ea typeface="SimSun" pitchFamily="2" charset="-122"/>
              <a:sym typeface="Lucida Grande" pitchFamily="-112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339752" y="1406103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/>
              <a:t>Judging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651500" y="1406103"/>
            <a:ext cx="1296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Perception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937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827584" y="1126431"/>
            <a:ext cx="1954212" cy="5184576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en-US" altLang="zh-TW" sz="20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zh-TW" altLang="en-US" sz="2000" dirty="0" smtClean="0">
                <a:solidFill>
                  <a:srgbClr val="FF0000"/>
                </a:solidFill>
              </a:rPr>
              <a:t>系統</a:t>
            </a:r>
          </a:p>
          <a:p>
            <a:pPr algn="ctr">
              <a:buFontTx/>
              <a:buNone/>
            </a:pPr>
            <a:endParaRPr lang="en-US" altLang="zh-TW" sz="20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en-US" altLang="zh-TW" sz="20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en-US" altLang="zh-TW" sz="2000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zh-TW" altLang="en-US" sz="2000" dirty="0" smtClean="0">
                <a:solidFill>
                  <a:srgbClr val="FF0000"/>
                </a:solidFill>
              </a:rPr>
              <a:t>計劃</a:t>
            </a:r>
          </a:p>
          <a:p>
            <a:pPr algn="ctr">
              <a:buFontTx/>
              <a:buNone/>
            </a:pPr>
            <a:endParaRPr lang="en-US" altLang="zh-TW" sz="20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zh-TW" altLang="en-US" sz="2000" dirty="0" smtClean="0">
                <a:solidFill>
                  <a:srgbClr val="FF0000"/>
                </a:solidFill>
              </a:rPr>
              <a:t>及早開始</a:t>
            </a:r>
          </a:p>
          <a:p>
            <a:pPr algn="ctr">
              <a:buFontTx/>
              <a:buNone/>
            </a:pPr>
            <a:endParaRPr lang="zh-TW" altLang="en-US" sz="20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zh-TW" altLang="en-US" sz="2000" dirty="0" smtClean="0">
                <a:solidFill>
                  <a:srgbClr val="FF0000"/>
                </a:solidFill>
              </a:rPr>
              <a:t>有時間秩序</a:t>
            </a:r>
          </a:p>
          <a:p>
            <a:pPr algn="ctr">
              <a:buFontTx/>
              <a:buNone/>
            </a:pPr>
            <a:endParaRPr lang="zh-TW" altLang="en-US" sz="20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en-US" altLang="zh-TW" sz="20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zh-TW" altLang="en-US" sz="2000" dirty="0" smtClean="0">
                <a:solidFill>
                  <a:srgbClr val="FF0000"/>
                </a:solidFill>
              </a:rPr>
              <a:t>有方法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916238" y="1517650"/>
            <a:ext cx="3313112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 dirty="0"/>
              <a:t>我們一般怎樣組織我們的世界</a:t>
            </a:r>
          </a:p>
          <a:p>
            <a:pPr eaLnBrk="1" hangingPunct="1">
              <a:spcBef>
                <a:spcPct val="50000"/>
              </a:spcBef>
            </a:pPr>
            <a:endParaRPr lang="en-US" altLang="zh-TW" sz="2000" dirty="0"/>
          </a:p>
          <a:p>
            <a:pPr eaLnBrk="1" hangingPunct="1">
              <a:spcBef>
                <a:spcPct val="50000"/>
              </a:spcBef>
            </a:pPr>
            <a:r>
              <a:rPr lang="zh-TW" altLang="en-US" sz="2000" dirty="0"/>
              <a:t>我們如何安排閒暇時間</a:t>
            </a:r>
            <a:r>
              <a:rPr lang="en-US" altLang="zh-TW" sz="2000" dirty="0"/>
              <a:t>;</a:t>
            </a:r>
            <a:r>
              <a:rPr lang="zh-TW" altLang="en-US" sz="2000" dirty="0"/>
              <a:t>長遠規劃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2000" dirty="0"/>
              <a:t>我們如何面對最後限期</a:t>
            </a:r>
          </a:p>
          <a:p>
            <a:pPr eaLnBrk="1" hangingPunct="1">
              <a:spcBef>
                <a:spcPct val="50000"/>
              </a:spcBef>
            </a:pPr>
            <a:endParaRPr lang="zh-TW" altLang="en-US" sz="2000" dirty="0"/>
          </a:p>
          <a:p>
            <a:pPr eaLnBrk="1" hangingPunct="1">
              <a:spcBef>
                <a:spcPct val="50000"/>
              </a:spcBef>
            </a:pPr>
            <a:r>
              <a:rPr lang="zh-TW" altLang="en-US" sz="2000" dirty="0"/>
              <a:t>日常行為中慣例和結構的等級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2000" dirty="0"/>
              <a:t>通過依次完成較小的任務完成較大的任務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5940425" y="1412875"/>
            <a:ext cx="25193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2000">
                <a:solidFill>
                  <a:srgbClr val="FF0000"/>
                </a:solidFill>
              </a:rPr>
              <a:t>隨意</a:t>
            </a:r>
          </a:p>
          <a:p>
            <a:pPr algn="ctr"/>
            <a:endParaRPr lang="zh-TW" altLang="en-US" sz="2000">
              <a:solidFill>
                <a:srgbClr val="FF0000"/>
              </a:solidFill>
            </a:endParaRPr>
          </a:p>
          <a:p>
            <a:pPr algn="ctr"/>
            <a:endParaRPr lang="en-US" altLang="zh-TW" sz="2000">
              <a:solidFill>
                <a:srgbClr val="FF0000"/>
              </a:solidFill>
            </a:endParaRPr>
          </a:p>
          <a:p>
            <a:pPr algn="ctr"/>
            <a:endParaRPr lang="en-US" altLang="zh-TW" sz="2000">
              <a:solidFill>
                <a:srgbClr val="FF0000"/>
              </a:solidFill>
            </a:endParaRPr>
          </a:p>
          <a:p>
            <a:pPr algn="ctr"/>
            <a:r>
              <a:rPr lang="zh-TW" altLang="en-US" sz="2000">
                <a:solidFill>
                  <a:srgbClr val="FF0000"/>
                </a:solidFill>
              </a:rPr>
              <a:t>隨遇而安</a:t>
            </a:r>
          </a:p>
          <a:p>
            <a:pPr algn="ctr"/>
            <a:endParaRPr lang="zh-TW" altLang="en-US" sz="2000">
              <a:solidFill>
                <a:srgbClr val="FF0000"/>
              </a:solidFill>
            </a:endParaRPr>
          </a:p>
          <a:p>
            <a:pPr algn="ctr"/>
            <a:endParaRPr lang="zh-TW" altLang="en-US" sz="2000">
              <a:solidFill>
                <a:srgbClr val="FF0000"/>
              </a:solidFill>
            </a:endParaRPr>
          </a:p>
          <a:p>
            <a:pPr algn="ctr"/>
            <a:r>
              <a:rPr lang="zh-TW" altLang="en-US" sz="2000">
                <a:solidFill>
                  <a:srgbClr val="FF0000"/>
                </a:solidFill>
              </a:rPr>
              <a:t>受壓力才開始</a:t>
            </a:r>
          </a:p>
          <a:p>
            <a:pPr algn="ctr"/>
            <a:endParaRPr lang="zh-TW" altLang="en-US" sz="2000">
              <a:solidFill>
                <a:srgbClr val="FF0000"/>
              </a:solidFill>
            </a:endParaRPr>
          </a:p>
          <a:p>
            <a:pPr algn="ctr"/>
            <a:endParaRPr lang="zh-TW" altLang="en-US" sz="2000">
              <a:solidFill>
                <a:srgbClr val="FF0000"/>
              </a:solidFill>
            </a:endParaRPr>
          </a:p>
          <a:p>
            <a:pPr algn="ctr"/>
            <a:r>
              <a:rPr lang="zh-TW" altLang="en-US" sz="2000">
                <a:solidFill>
                  <a:srgbClr val="FF0000"/>
                </a:solidFill>
              </a:rPr>
              <a:t>即興</a:t>
            </a:r>
          </a:p>
          <a:p>
            <a:pPr algn="ctr"/>
            <a:endParaRPr lang="zh-TW" altLang="en-US" sz="2000">
              <a:solidFill>
                <a:srgbClr val="FF0000"/>
              </a:solidFill>
            </a:endParaRPr>
          </a:p>
          <a:p>
            <a:pPr algn="ctr"/>
            <a:endParaRPr lang="en-US" altLang="zh-TW" sz="2000">
              <a:solidFill>
                <a:srgbClr val="FF0000"/>
              </a:solidFill>
            </a:endParaRPr>
          </a:p>
          <a:p>
            <a:pPr algn="ctr"/>
            <a:r>
              <a:rPr lang="zh-TW" altLang="en-US" sz="2000">
                <a:solidFill>
                  <a:srgbClr val="FF0000"/>
                </a:solidFill>
              </a:rPr>
              <a:t>自然湧現</a:t>
            </a:r>
          </a:p>
        </p:txBody>
      </p:sp>
      <p:pic>
        <p:nvPicPr>
          <p:cNvPr id="439300" name="Picture 2052" descr="J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9" t="13333" r="35834" b="63333"/>
          <a:stretch>
            <a:fillRect/>
          </a:stretch>
        </p:blipFill>
        <p:spPr bwMode="auto">
          <a:xfrm>
            <a:off x="3275013" y="44450"/>
            <a:ext cx="25209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148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050"/>
          <p:cNvSpPr>
            <a:spLocks noGrp="1" noChangeArrowheads="1"/>
          </p:cNvSpPr>
          <p:nvPr>
            <p:ph type="title" idx="4294967295"/>
          </p:nvPr>
        </p:nvSpPr>
        <p:spPr>
          <a:xfrm>
            <a:off x="374848" y="274638"/>
            <a:ext cx="8229600" cy="1143000"/>
          </a:xfrm>
        </p:spPr>
        <p:txBody>
          <a:bodyPr/>
          <a:lstStyle/>
          <a:p>
            <a:r>
              <a:rPr lang="zh-TW" altLang="en-US" smtClean="0">
                <a:ea typeface="SimSun" pitchFamily="2" charset="-122"/>
              </a:rPr>
              <a:t>判斷還是認知</a:t>
            </a:r>
            <a:r>
              <a:rPr lang="zh-CN" altLang="en-US" dirty="0" smtClean="0"/>
              <a:t> </a:t>
            </a:r>
          </a:p>
        </p:txBody>
      </p:sp>
      <p:pic>
        <p:nvPicPr>
          <p:cNvPr id="49155" name="Picture 2052" descr="未命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3960812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2053"/>
          <p:cNvSpPr>
            <a:spLocks noChangeArrowheads="1"/>
          </p:cNvSpPr>
          <p:nvPr/>
        </p:nvSpPr>
        <p:spPr bwMode="auto">
          <a:xfrm>
            <a:off x="179388" y="1557338"/>
            <a:ext cx="3960812" cy="32400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kumimoji="0" lang="en-US" altLang="zh-TW">
              <a:solidFill>
                <a:srgbClr val="000000"/>
              </a:solidFill>
              <a:latin typeface="Lucida Grande" pitchFamily="-112" charset="0"/>
              <a:ea typeface="ヒラギノ角ゴ Pro W3" pitchFamily="-112" charset="-128"/>
              <a:sym typeface="Lucida Grande" pitchFamily="-112" charset="0"/>
            </a:endParaRPr>
          </a:p>
        </p:txBody>
      </p:sp>
      <p:sp>
        <p:nvSpPr>
          <p:cNvPr id="49157" name="Rectangle 2054"/>
          <p:cNvSpPr>
            <a:spLocks noChangeArrowheads="1"/>
          </p:cNvSpPr>
          <p:nvPr/>
        </p:nvSpPr>
        <p:spPr bwMode="auto">
          <a:xfrm>
            <a:off x="323850" y="1989138"/>
            <a:ext cx="1231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zh-CN" altLang="en-US" b="1">
                <a:solidFill>
                  <a:srgbClr val="000000"/>
                </a:solidFill>
                <a:ea typeface="SimSun" pitchFamily="2" charset="-122"/>
                <a:sym typeface="Lucida Grande" pitchFamily="-112" charset="0"/>
              </a:rPr>
              <a:t>判斷（</a:t>
            </a:r>
            <a:r>
              <a:rPr kumimoji="0" lang="en-US" altLang="zh-CN" b="1">
                <a:solidFill>
                  <a:srgbClr val="000000"/>
                </a:solidFill>
                <a:ea typeface="SimSun" pitchFamily="2" charset="-122"/>
                <a:sym typeface="Lucida Grande" pitchFamily="-112" charset="0"/>
              </a:rPr>
              <a:t>J</a:t>
            </a:r>
            <a:r>
              <a:rPr kumimoji="0" lang="zh-CN" altLang="en-US" b="1">
                <a:solidFill>
                  <a:srgbClr val="000000"/>
                </a:solidFill>
                <a:ea typeface="SimSun" pitchFamily="2" charset="-122"/>
                <a:sym typeface="Lucida Grande" pitchFamily="-112" charset="0"/>
              </a:rPr>
              <a:t>）</a:t>
            </a:r>
          </a:p>
        </p:txBody>
      </p:sp>
      <p:sp>
        <p:nvSpPr>
          <p:cNvPr id="49158" name="Rectangle 2055"/>
          <p:cNvSpPr>
            <a:spLocks noChangeArrowheads="1"/>
          </p:cNvSpPr>
          <p:nvPr/>
        </p:nvSpPr>
        <p:spPr bwMode="auto">
          <a:xfrm>
            <a:off x="1835150" y="1557338"/>
            <a:ext cx="793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zh-CN" altLang="en-US" sz="12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时间进程</a:t>
            </a:r>
          </a:p>
        </p:txBody>
      </p:sp>
      <p:sp>
        <p:nvSpPr>
          <p:cNvPr id="49159" name="Rectangle 2056"/>
          <p:cNvSpPr>
            <a:spLocks noChangeArrowheads="1"/>
          </p:cNvSpPr>
          <p:nvPr/>
        </p:nvSpPr>
        <p:spPr bwMode="auto">
          <a:xfrm>
            <a:off x="1763713" y="3933825"/>
            <a:ext cx="850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zh-CN" altLang="en-US" sz="12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最终期限</a:t>
            </a:r>
            <a:r>
              <a:rPr kumimoji="0" lang="zh-CN" altLang="en-US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 </a:t>
            </a:r>
          </a:p>
        </p:txBody>
      </p:sp>
      <p:sp>
        <p:nvSpPr>
          <p:cNvPr id="49160" name="Rectangle 2057"/>
          <p:cNvSpPr>
            <a:spLocks noChangeArrowheads="1"/>
          </p:cNvSpPr>
          <p:nvPr/>
        </p:nvSpPr>
        <p:spPr bwMode="auto">
          <a:xfrm>
            <a:off x="323850" y="4221163"/>
            <a:ext cx="377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0" lang="zh-TW" altLang="en-US" sz="1400" b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採用執行計畫的方式，按照事先制定的進度在</a:t>
            </a:r>
          </a:p>
          <a:p>
            <a:pPr algn="ctr" eaLnBrk="0" hangingPunct="0"/>
            <a:r>
              <a:rPr kumimoji="0" lang="zh-TW" altLang="en-US" sz="1400" b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時間期限前完成工作</a:t>
            </a:r>
            <a:r>
              <a:rPr kumimoji="0" lang="zh-CN" altLang="en-US" sz="1400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 </a:t>
            </a:r>
          </a:p>
        </p:txBody>
      </p:sp>
      <p:pic>
        <p:nvPicPr>
          <p:cNvPr id="49161" name="Picture 2058" descr="未命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3960812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Rectangle 2059"/>
          <p:cNvSpPr>
            <a:spLocks noChangeArrowheads="1"/>
          </p:cNvSpPr>
          <p:nvPr/>
        </p:nvSpPr>
        <p:spPr bwMode="auto">
          <a:xfrm>
            <a:off x="4716463" y="1557338"/>
            <a:ext cx="3959225" cy="32400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kumimoji="0" lang="en-US" altLang="zh-TW">
              <a:solidFill>
                <a:srgbClr val="000000"/>
              </a:solidFill>
              <a:latin typeface="Lucida Grande" pitchFamily="-112" charset="0"/>
              <a:ea typeface="ヒラギノ角ゴ Pro W3" pitchFamily="-112" charset="-128"/>
              <a:sym typeface="Lucida Grande" pitchFamily="-112" charset="0"/>
            </a:endParaRPr>
          </a:p>
        </p:txBody>
      </p:sp>
      <p:sp>
        <p:nvSpPr>
          <p:cNvPr id="49163" name="Rectangle 2060"/>
          <p:cNvSpPr>
            <a:spLocks noChangeArrowheads="1"/>
          </p:cNvSpPr>
          <p:nvPr/>
        </p:nvSpPr>
        <p:spPr bwMode="auto">
          <a:xfrm>
            <a:off x="4932363" y="2060575"/>
            <a:ext cx="1257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zh-TW" altLang="en-US" b="1">
                <a:solidFill>
                  <a:srgbClr val="000000"/>
                </a:solidFill>
                <a:ea typeface="SimSun" pitchFamily="2" charset="-122"/>
                <a:sym typeface="Lucida Grande" pitchFamily="-112" charset="0"/>
              </a:rPr>
              <a:t>認</a:t>
            </a:r>
            <a:r>
              <a:rPr kumimoji="0" lang="zh-CN" altLang="en-US" b="1">
                <a:solidFill>
                  <a:srgbClr val="000000"/>
                </a:solidFill>
                <a:ea typeface="SimSun" pitchFamily="2" charset="-122"/>
                <a:sym typeface="Lucida Grande" pitchFamily="-112" charset="0"/>
              </a:rPr>
              <a:t>知（</a:t>
            </a:r>
            <a:r>
              <a:rPr kumimoji="0" lang="en-US" altLang="zh-CN" b="1">
                <a:solidFill>
                  <a:srgbClr val="000000"/>
                </a:solidFill>
                <a:ea typeface="SimSun" pitchFamily="2" charset="-122"/>
                <a:sym typeface="Lucida Grande" pitchFamily="-112" charset="0"/>
              </a:rPr>
              <a:t>P</a:t>
            </a:r>
            <a:r>
              <a:rPr kumimoji="0" lang="zh-CN" altLang="en-US" b="1">
                <a:solidFill>
                  <a:srgbClr val="000000"/>
                </a:solidFill>
                <a:ea typeface="SimSun" pitchFamily="2" charset="-122"/>
                <a:sym typeface="Lucida Grande" pitchFamily="-112" charset="0"/>
              </a:rPr>
              <a:t>）</a:t>
            </a:r>
          </a:p>
        </p:txBody>
      </p:sp>
      <p:sp>
        <p:nvSpPr>
          <p:cNvPr id="49164" name="Rectangle 2061"/>
          <p:cNvSpPr>
            <a:spLocks noChangeArrowheads="1"/>
          </p:cNvSpPr>
          <p:nvPr/>
        </p:nvSpPr>
        <p:spPr bwMode="auto">
          <a:xfrm>
            <a:off x="6300788" y="3284538"/>
            <a:ext cx="946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zh-CN" altLang="en-US" sz="12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刚好及时！</a:t>
            </a:r>
          </a:p>
        </p:txBody>
      </p:sp>
      <p:sp>
        <p:nvSpPr>
          <p:cNvPr id="49165" name="Rectangle 2062"/>
          <p:cNvSpPr>
            <a:spLocks noChangeArrowheads="1"/>
          </p:cNvSpPr>
          <p:nvPr/>
        </p:nvSpPr>
        <p:spPr bwMode="auto">
          <a:xfrm>
            <a:off x="6300788" y="4005263"/>
            <a:ext cx="850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kumimoji="0" lang="zh-CN" altLang="en-US" sz="1200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最终期限</a:t>
            </a:r>
            <a:r>
              <a:rPr kumimoji="0" lang="zh-CN" altLang="en-US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 </a:t>
            </a:r>
          </a:p>
        </p:txBody>
      </p:sp>
      <p:sp>
        <p:nvSpPr>
          <p:cNvPr id="49166" name="Rectangle 2063"/>
          <p:cNvSpPr>
            <a:spLocks noChangeArrowheads="1"/>
          </p:cNvSpPr>
          <p:nvPr/>
        </p:nvSpPr>
        <p:spPr bwMode="auto">
          <a:xfrm>
            <a:off x="5003800" y="4292600"/>
            <a:ext cx="341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0" lang="zh-TW" altLang="en-US" sz="1400" b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採用順其自然的方式，通過衝刺趕在時間</a:t>
            </a:r>
          </a:p>
          <a:p>
            <a:pPr algn="ctr" eaLnBrk="0" hangingPunct="0"/>
            <a:r>
              <a:rPr kumimoji="0" lang="zh-TW" altLang="en-US" sz="1400" b="1">
                <a:solidFill>
                  <a:srgbClr val="000000"/>
                </a:solidFill>
                <a:latin typeface="Lucida Grande" pitchFamily="-112" charset="0"/>
                <a:ea typeface="SimSun" pitchFamily="2" charset="-122"/>
                <a:sym typeface="Lucida Grande" pitchFamily="-112" charset="0"/>
              </a:rPr>
              <a:t>期限前完成工作</a:t>
            </a:r>
            <a:r>
              <a:rPr kumimoji="0" lang="zh-CN" altLang="en-US" sz="1400" b="1">
                <a:solidFill>
                  <a:srgbClr val="000000"/>
                </a:solidFill>
                <a:latin typeface="Lucida Grande" pitchFamily="-112" charset="0"/>
                <a:ea typeface="ヒラギノ角ゴ Pro W3" pitchFamily="-112" charset="-128"/>
                <a:sym typeface="Lucida Grande" pitchFamily="-112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3221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05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zh-CN" altLang="en-US" smtClean="0"/>
              <a:t>判斷                              </a:t>
            </a:r>
            <a:r>
              <a:rPr lang="zh-TW" altLang="en-US" smtClean="0">
                <a:ea typeface="SimSun" pitchFamily="2" charset="-122"/>
              </a:rPr>
              <a:t>認</a:t>
            </a:r>
            <a:r>
              <a:rPr lang="zh-CN" altLang="en-US" smtClean="0"/>
              <a:t>知</a:t>
            </a:r>
          </a:p>
        </p:txBody>
      </p:sp>
      <p:pic>
        <p:nvPicPr>
          <p:cNvPr id="50179" name="Picture 2052" descr="timeline-st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35556"/>
          <a:stretch>
            <a:fillRect/>
          </a:stretch>
        </p:blipFill>
        <p:spPr bwMode="auto">
          <a:xfrm>
            <a:off x="0" y="1368152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02E9-0D10-4AC5-876C-A26B76D8055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503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1654</TotalTime>
  <Words>134</Words>
  <Application>Microsoft Office PowerPoint</Application>
  <PresentationFormat>如螢幕大小 (4:3)</PresentationFormat>
  <Paragraphs>54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Concourse</vt:lpstr>
      <vt:lpstr>判斷還是認知 </vt:lpstr>
      <vt:lpstr>PowerPoint 簡報</vt:lpstr>
      <vt:lpstr>判斷還是認知 </vt:lpstr>
      <vt:lpstr>判斷                              認知</vt:lpstr>
    </vt:vector>
  </TitlesOfParts>
  <Company>Lingnan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家長教育講座  Parenting Education Seminar</dc:title>
  <dc:creator>ITSC</dc:creator>
  <cp:lastModifiedBy>PTA</cp:lastModifiedBy>
  <cp:revision>88</cp:revision>
  <cp:lastPrinted>2013-11-07T08:59:16Z</cp:lastPrinted>
  <dcterms:created xsi:type="dcterms:W3CDTF">2013-11-01T02:46:22Z</dcterms:created>
  <dcterms:modified xsi:type="dcterms:W3CDTF">2014-05-20T05:32:47Z</dcterms:modified>
</cp:coreProperties>
</file>