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sldIdLst>
    <p:sldId id="302" r:id="rId2"/>
    <p:sldId id="303" r:id="rId3"/>
    <p:sldId id="348" r:id="rId4"/>
    <p:sldId id="360" r:id="rId5"/>
  </p:sldIdLst>
  <p:sldSz cx="9144000" cy="6858000" type="screen4x3"/>
  <p:notesSz cx="7010400" cy="9296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B692F3-02AB-4644-8518-4CAD4236D64D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BAB67-328C-48EE-9471-858F69A500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7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E5E84D-3823-4B77-AA78-4733A832432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8BECD-83B5-4629-AD31-3EB7F79F5F5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D397-5724-4DDE-9B0D-0D3C03290F8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57C116-861E-4656-AFD0-1200633BC7E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1CA0-0A52-41FA-A471-4A24696AAAE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8B1D4B-4982-4AFB-ABF8-3D4C233FABA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1F61D-30FD-4A5D-968B-232955372B59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334C3-DD33-4113-AD78-9A460A52F17F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C9001-48A9-4F32-B0CA-9C2C22291D1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48CF7F-82F4-4F0C-8329-4ADA63B633D1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2AC978-858D-4EEC-A451-205DE16FACC8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CCCA23-8633-4193-85F5-5060B790843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302840" y="12576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ea typeface="SimSun" pitchFamily="2" charset="-122"/>
              </a:rPr>
              <a:t>一些相關聯的關鍵字</a:t>
            </a:r>
            <a:r>
              <a:rPr lang="zh-CN" altLang="en-US" dirty="0" smtClean="0"/>
              <a:t> </a:t>
            </a:r>
          </a:p>
        </p:txBody>
      </p:sp>
      <p:pic>
        <p:nvPicPr>
          <p:cNvPr id="439300" name="Picture 2052" descr="J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3333" r="35834" b="63333"/>
          <a:stretch>
            <a:fillRect/>
          </a:stretch>
        </p:blipFill>
        <p:spPr bwMode="auto">
          <a:xfrm>
            <a:off x="3200400" y="914400"/>
            <a:ext cx="266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053"/>
          <p:cNvSpPr>
            <a:spLocks noChangeArrowheads="1"/>
          </p:cNvSpPr>
          <p:nvPr/>
        </p:nvSpPr>
        <p:spPr bwMode="auto">
          <a:xfrm>
            <a:off x="2030413" y="2420938"/>
            <a:ext cx="23383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判　斷</a:t>
            </a:r>
          </a:p>
          <a:p>
            <a:pPr algn="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組織起來的</a:t>
            </a:r>
          </a:p>
          <a:p>
            <a:pPr algn="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決　定</a:t>
            </a:r>
          </a:p>
          <a:p>
            <a:pPr algn="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控　制</a:t>
            </a:r>
          </a:p>
          <a:p>
            <a:pPr algn="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現　在</a:t>
            </a:r>
          </a:p>
          <a:p>
            <a:pPr algn="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結　論</a:t>
            </a:r>
          </a:p>
          <a:p>
            <a:pPr algn="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事先仔細考慮的</a:t>
            </a:r>
          </a:p>
          <a:p>
            <a:pPr algn="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計　劃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51205" name="Rectangle 2054"/>
          <p:cNvSpPr>
            <a:spLocks noChangeArrowheads="1"/>
          </p:cNvSpPr>
          <p:nvPr/>
        </p:nvSpPr>
        <p:spPr bwMode="auto">
          <a:xfrm>
            <a:off x="4787900" y="2436813"/>
            <a:ext cx="17081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認　知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靈活地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信　息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體　驗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稍　後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選　擇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自然而然的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等　待</a:t>
            </a:r>
            <a:endParaRPr kumimoji="0" lang="zh-CN" altLang="en-US" sz="2400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cxnSp>
        <p:nvCxnSpPr>
          <p:cNvPr id="51206" name="Straight Connector 5"/>
          <p:cNvCxnSpPr>
            <a:cxnSpLocks noChangeShapeType="1"/>
          </p:cNvCxnSpPr>
          <p:nvPr/>
        </p:nvCxnSpPr>
        <p:spPr bwMode="auto">
          <a:xfrm>
            <a:off x="2627313" y="2852738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7" name="Straight Connector 6"/>
          <p:cNvCxnSpPr>
            <a:cxnSpLocks noChangeShapeType="1"/>
          </p:cNvCxnSpPr>
          <p:nvPr/>
        </p:nvCxnSpPr>
        <p:spPr bwMode="auto">
          <a:xfrm>
            <a:off x="2627313" y="3284538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8" name="Straight Connector 7"/>
          <p:cNvCxnSpPr>
            <a:cxnSpLocks noChangeShapeType="1"/>
          </p:cNvCxnSpPr>
          <p:nvPr/>
        </p:nvCxnSpPr>
        <p:spPr bwMode="auto">
          <a:xfrm>
            <a:off x="2627313" y="3573463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Straight Connector 8"/>
          <p:cNvCxnSpPr>
            <a:cxnSpLocks noChangeShapeType="1"/>
          </p:cNvCxnSpPr>
          <p:nvPr/>
        </p:nvCxnSpPr>
        <p:spPr bwMode="auto">
          <a:xfrm>
            <a:off x="2627313" y="3933825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0" name="Straight Connector 9"/>
          <p:cNvCxnSpPr>
            <a:cxnSpLocks noChangeShapeType="1"/>
          </p:cNvCxnSpPr>
          <p:nvPr/>
        </p:nvCxnSpPr>
        <p:spPr bwMode="auto">
          <a:xfrm>
            <a:off x="2627313" y="4292600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1" name="Straight Connector 10"/>
          <p:cNvCxnSpPr>
            <a:cxnSpLocks noChangeShapeType="1"/>
          </p:cNvCxnSpPr>
          <p:nvPr/>
        </p:nvCxnSpPr>
        <p:spPr bwMode="auto">
          <a:xfrm>
            <a:off x="2627313" y="4652963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2" name="Straight Connector 11"/>
          <p:cNvCxnSpPr>
            <a:cxnSpLocks noChangeShapeType="1"/>
          </p:cNvCxnSpPr>
          <p:nvPr/>
        </p:nvCxnSpPr>
        <p:spPr bwMode="auto">
          <a:xfrm>
            <a:off x="2627313" y="5084763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3" name="Straight Connector 12"/>
          <p:cNvCxnSpPr>
            <a:cxnSpLocks noChangeShapeType="1"/>
          </p:cNvCxnSpPr>
          <p:nvPr/>
        </p:nvCxnSpPr>
        <p:spPr bwMode="auto">
          <a:xfrm>
            <a:off x="2627313" y="5445125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841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052"/>
          <p:cNvGrpSpPr>
            <a:grpSpLocks/>
          </p:cNvGrpSpPr>
          <p:nvPr/>
        </p:nvGrpSpPr>
        <p:grpSpPr bwMode="auto">
          <a:xfrm>
            <a:off x="762000" y="3048000"/>
            <a:ext cx="7543800" cy="1600200"/>
            <a:chOff x="480" y="1920"/>
            <a:chExt cx="4752" cy="1008"/>
          </a:xfrm>
        </p:grpSpPr>
        <p:pic>
          <p:nvPicPr>
            <p:cNvPr id="52234" name="Picture 2053" descr="JP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44444" r="9166" b="32222"/>
            <a:stretch>
              <a:fillRect/>
            </a:stretch>
          </p:blipFill>
          <p:spPr bwMode="auto">
            <a:xfrm>
              <a:off x="480" y="1920"/>
              <a:ext cx="475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5" name="Rectangle 3"/>
            <p:cNvSpPr>
              <a:spLocks/>
            </p:cNvSpPr>
            <p:nvPr/>
          </p:nvSpPr>
          <p:spPr bwMode="auto">
            <a:xfrm>
              <a:off x="2640" y="2160"/>
              <a:ext cx="48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2250"/>
                </a:spcBef>
              </a:pPr>
              <a:r>
                <a:rPr kumimoji="0" lang="en-US" altLang="zh-CN" sz="4000" b="1">
                  <a:solidFill>
                    <a:srgbClr val="5C367A"/>
                  </a:solidFill>
                  <a:cs typeface="Arial" pitchFamily="34" charset="0"/>
                  <a:sym typeface="Arial" pitchFamily="34" charset="0"/>
                </a:rPr>
                <a:t>?</a:t>
              </a:r>
              <a:endParaRPr kumimoji="0" lang="en-US" altLang="zh-CN" sz="4000" b="1"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52227" name="Rectangle 2056"/>
          <p:cNvSpPr>
            <a:spLocks noChangeArrowheads="1"/>
          </p:cNvSpPr>
          <p:nvPr/>
        </p:nvSpPr>
        <p:spPr bwMode="auto">
          <a:xfrm>
            <a:off x="1258888" y="471805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3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　　</a:t>
            </a:r>
            <a:endParaRPr kumimoji="0" lang="zh-CN" altLang="en-US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52228" name="Rectangle 2057"/>
          <p:cNvSpPr>
            <a:spLocks noChangeArrowheads="1"/>
          </p:cNvSpPr>
          <p:nvPr/>
        </p:nvSpPr>
        <p:spPr bwMode="auto">
          <a:xfrm>
            <a:off x="2627313" y="4724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2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52229" name="Rectangle 2058"/>
          <p:cNvSpPr>
            <a:spLocks noChangeArrowheads="1"/>
          </p:cNvSpPr>
          <p:nvPr/>
        </p:nvSpPr>
        <p:spPr bwMode="auto">
          <a:xfrm>
            <a:off x="3951288" y="46831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1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52230" name="Rectangle 2059"/>
          <p:cNvSpPr>
            <a:spLocks noChangeArrowheads="1"/>
          </p:cNvSpPr>
          <p:nvPr/>
        </p:nvSpPr>
        <p:spPr bwMode="auto">
          <a:xfrm>
            <a:off x="4959350" y="46831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1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52231" name="Rectangle 2060"/>
          <p:cNvSpPr>
            <a:spLocks noChangeArrowheads="1"/>
          </p:cNvSpPr>
          <p:nvPr/>
        </p:nvSpPr>
        <p:spPr bwMode="auto">
          <a:xfrm>
            <a:off x="6111875" y="46831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2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52232" name="Rectangle 2061"/>
          <p:cNvSpPr>
            <a:spLocks noChangeArrowheads="1"/>
          </p:cNvSpPr>
          <p:nvPr/>
        </p:nvSpPr>
        <p:spPr bwMode="auto">
          <a:xfrm>
            <a:off x="7164388" y="46529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3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　　</a:t>
            </a:r>
            <a:endParaRPr kumimoji="0" lang="zh-CN" altLang="en-US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52233" name="Rectangle 2062"/>
          <p:cNvSpPr>
            <a:spLocks noChangeArrowheads="1"/>
          </p:cNvSpPr>
          <p:nvPr/>
        </p:nvSpPr>
        <p:spPr bwMode="auto">
          <a:xfrm>
            <a:off x="1770063" y="989013"/>
            <a:ext cx="567055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400" i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如果你有選擇的自由，你傾向于哪一方？</a:t>
            </a:r>
            <a:endParaRPr kumimoji="0" lang="zh-CN" altLang="en-US" sz="2400" i="1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  <a:p>
            <a:pPr algn="ctr"/>
            <a:r>
              <a:rPr kumimoji="0" lang="zh-CN" altLang="en-US" sz="2800" b="1">
                <a:solidFill>
                  <a:srgbClr val="5C367A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判斷</a:t>
            </a:r>
            <a:r>
              <a:rPr kumimoji="0" lang="zh-CN" altLang="en-US" sz="28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還是</a:t>
            </a:r>
            <a:r>
              <a:rPr kumimoji="0" lang="zh-TW" altLang="en-US" sz="2800" b="1">
                <a:solidFill>
                  <a:srgbClr val="5C367A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認</a:t>
            </a:r>
            <a:r>
              <a:rPr kumimoji="0" lang="zh-CN" altLang="en-US" sz="2800" b="1">
                <a:solidFill>
                  <a:srgbClr val="5C367A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知</a:t>
            </a:r>
          </a:p>
          <a:p>
            <a:pPr algn="ctr"/>
            <a:endParaRPr kumimoji="0" lang="zh-CN" altLang="en-US" sz="2400" i="1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  <a:p>
            <a:pPr algn="ctr"/>
            <a:endParaRPr kumimoji="0" lang="zh-CN" altLang="en-US" sz="2400" i="1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948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856140"/>
              </p:ext>
            </p:extLst>
          </p:nvPr>
        </p:nvGraphicFramePr>
        <p:xfrm>
          <a:off x="457200" y="1481138"/>
          <a:ext cx="8229600" cy="4709120"/>
        </p:xfrm>
        <a:graphic>
          <a:graphicData uri="http://schemas.openxmlformats.org/drawingml/2006/table">
            <a:tbl>
              <a:tblPr/>
              <a:tblGrid>
                <a:gridCol w="4223190"/>
                <a:gridCol w="4006410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判斷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J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493" marR="924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認知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493" marR="924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93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喜歡計劃工作並執行計劃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愛把事情確定下來並作了結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覺得規劃和時間表對他們有幫助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迅速地做決定以了解事情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專注於按時完成計劃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493" marR="924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希望學習、工作有靈活性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愛即興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覺得規劃和時間表是約束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專注於享受做事的過程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493" marR="924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青少年的特性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3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溝通管教</a:t>
            </a:r>
            <a:r>
              <a:rPr lang="zh-TW" altLang="en-US" dirty="0"/>
              <a:t>策略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51696"/>
              </p:ext>
            </p:extLst>
          </p:nvPr>
        </p:nvGraphicFramePr>
        <p:xfrm>
          <a:off x="467544" y="1412776"/>
          <a:ext cx="8229600" cy="48197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"/>
                <a:gridCol w="360040"/>
                <a:gridCol w="3888432"/>
                <a:gridCol w="3693096"/>
              </a:tblGrid>
              <a:tr h="329514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你的性格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557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判斷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J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認知</a:t>
                      </a: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P</a:t>
                      </a:r>
                      <a:endParaRPr lang="zh-TW" sz="18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3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子女的性格</a:t>
                      </a: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判斷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J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提出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一個議題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然後再安排一個時間討論解決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當一個問題沒有解決時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不要急於判定這就是最終的結果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(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因為還可能有其他的可能性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).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不是每次衝突的結果都是一方輸一方嬴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可以找到不同的解決之道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採取所謂 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“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打一下就跑開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”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的策略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暫時將衝突放一放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過些時候再回頭來解決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不要打亂子女的「計劃」，可以嘗試以「顧問」的形式協助子女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0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認知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P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針對問題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留有一些從不同方面來討論的自由空間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重要的是為實現目標找到積極的解決方案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而不是在衝突中 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“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獲勝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”.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幫助你的同事集中精力一次解決一個問題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相互提醒一次討論聚焦一個問題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盡量將你的觀點表達得清楚明白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少講無關的話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嘗試通過談判取得雙嬴的解決辦法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或者每次讓不同方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“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嬴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”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得一個議題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 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4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1654</TotalTime>
  <Words>311</Words>
  <Application>Microsoft Office PowerPoint</Application>
  <PresentationFormat>如螢幕大小 (4:3)</PresentationFormat>
  <Paragraphs>61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Concourse</vt:lpstr>
      <vt:lpstr>一些相關聯的關鍵字 </vt:lpstr>
      <vt:lpstr>PowerPoint 簡報</vt:lpstr>
      <vt:lpstr>青少年的特性</vt:lpstr>
      <vt:lpstr>溝通管教策略</vt:lpstr>
    </vt:vector>
  </TitlesOfParts>
  <Company>Lingnan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家長教育講座  Parenting Education Seminar</dc:title>
  <dc:creator>ITSC</dc:creator>
  <cp:lastModifiedBy>PTA</cp:lastModifiedBy>
  <cp:revision>88</cp:revision>
  <cp:lastPrinted>2013-11-07T08:59:16Z</cp:lastPrinted>
  <dcterms:created xsi:type="dcterms:W3CDTF">2013-11-01T02:46:22Z</dcterms:created>
  <dcterms:modified xsi:type="dcterms:W3CDTF">2014-05-20T05:33:19Z</dcterms:modified>
</cp:coreProperties>
</file>