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363" r:id="rId2"/>
    <p:sldId id="354" r:id="rId3"/>
    <p:sldId id="368" r:id="rId4"/>
    <p:sldId id="364" r:id="rId5"/>
    <p:sldId id="365" r:id="rId6"/>
    <p:sldId id="366" r:id="rId7"/>
    <p:sldId id="367" r:id="rId8"/>
    <p:sldId id="344" r:id="rId9"/>
    <p:sldId id="318" r:id="rId10"/>
    <p:sldId id="317" r:id="rId11"/>
    <p:sldId id="327" r:id="rId12"/>
  </p:sldIdLst>
  <p:sldSz cx="9144000" cy="6858000" type="screen4x3"/>
  <p:notesSz cx="7010400" cy="92964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B692F3-02AB-4644-8518-4CAD4236D64D}" type="datetimeFigureOut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0BAB67-328C-48EE-9471-858F69A500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77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E5E84D-3823-4B77-AA78-4733A8324320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8BECD-83B5-4629-AD31-3EB7F79F5F55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7D397-5724-4DDE-9B0D-0D3C03290F80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7C116-861E-4656-AFD0-1200633BC7E4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81CA0-0A52-41FA-A471-4A24696AAAE5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B1D4B-4982-4AFB-ABF8-3D4C233FABA3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1F61D-30FD-4A5D-968B-232955372B59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C334C3-DD33-4113-AD78-9A460A52F17F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9001-48A9-4F32-B0CA-9C2C22291D13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48CF7F-82F4-4F0C-8329-4ADA63B633D1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2AC978-858D-4EEC-A451-205DE16FACC8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CCCA23-8633-4193-85F5-5060B7908434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0202E9-0D10-4AC5-876C-A26B76D80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lovelyish.hk/733052462/10%e4%bd%8d%e7%be%8e%e5%a5%b3%e5%8c%96%e5%a6%9d%e5%89%8d%e5%be%8c%e5%b0%8d%e6%af%94%ef%bc%88%e4%b8%8a%ef%bc%89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x49.xanga.com/2eef9004c4332271926930/w21688356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問卷結果</a:t>
            </a:r>
            <a:endParaRPr lang="zh-TW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93071"/>
              </p:ext>
            </p:extLst>
          </p:nvPr>
        </p:nvGraphicFramePr>
        <p:xfrm>
          <a:off x="827584" y="1412776"/>
          <a:ext cx="1656184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934628"/>
                <a:gridCol w="721556"/>
              </a:tblGrid>
              <a:tr h="46290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2.</a:t>
                      </a: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3.</a:t>
                      </a: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indent="228600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4.</a:t>
                      </a: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indent="22860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5.</a:t>
                      </a: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indent="22860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6.</a:t>
                      </a: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indent="22860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7.</a:t>
                      </a:r>
                      <a:r>
                        <a:rPr lang="zh-TW" alt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indent="22860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49461"/>
              </p:ext>
            </p:extLst>
          </p:nvPr>
        </p:nvGraphicFramePr>
        <p:xfrm>
          <a:off x="2771800" y="1412776"/>
          <a:ext cx="1800200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1015900"/>
                <a:gridCol w="784300"/>
              </a:tblGrid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8.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9.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en-US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10.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11.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12.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13.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14.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86242"/>
              </p:ext>
            </p:extLst>
          </p:nvPr>
        </p:nvGraphicFramePr>
        <p:xfrm>
          <a:off x="4860032" y="1412776"/>
          <a:ext cx="1800200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1015900"/>
                <a:gridCol w="784300"/>
              </a:tblGrid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15.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16.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17.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18.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19.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20.</a:t>
                      </a:r>
                      <a:r>
                        <a:rPr kumimoji="0" lang="zh-TW" altLang="en-US" sz="20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21.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F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T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30661"/>
              </p:ext>
            </p:extLst>
          </p:nvPr>
        </p:nvGraphicFramePr>
        <p:xfrm>
          <a:off x="6948264" y="1412776"/>
          <a:ext cx="1800200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1015900"/>
                <a:gridCol w="784300"/>
              </a:tblGrid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22.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23.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24.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25.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26.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27.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28.</a:t>
                      </a: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      </a:t>
                      </a:r>
                      <a:r>
                        <a:rPr kumimoji="0" 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lvl="0" indent="0" algn="l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sz="20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P</a:t>
                      </a:r>
                      <a:endParaRPr kumimoji="0"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02E9-0D10-4AC5-876C-A26B76D8055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912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3"/>
          <p:cNvSpPr>
            <a:spLocks noGrp="1"/>
          </p:cNvSpPr>
          <p:nvPr>
            <p:ph idx="1"/>
          </p:nvPr>
        </p:nvSpPr>
        <p:spPr>
          <a:xfrm>
            <a:off x="179388" y="1412875"/>
            <a:ext cx="8064500" cy="45259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文字： 佔 </a:t>
            </a:r>
            <a:r>
              <a:rPr lang="en-US" altLang="zh-TW" dirty="0" smtClean="0"/>
              <a:t>7%</a:t>
            </a:r>
          </a:p>
          <a:p>
            <a:pPr algn="ctr"/>
            <a:r>
              <a:rPr lang="zh-TW" altLang="en-US" dirty="0" smtClean="0"/>
              <a:t>語調： 佔 </a:t>
            </a:r>
            <a:r>
              <a:rPr lang="en-US" altLang="zh-TW" dirty="0" smtClean="0"/>
              <a:t>38%</a:t>
            </a:r>
          </a:p>
          <a:p>
            <a:pPr algn="ctr"/>
            <a:r>
              <a:rPr lang="zh-TW" altLang="en-US" dirty="0" smtClean="0"/>
              <a:t>肢體語言： 佔 </a:t>
            </a:r>
            <a:r>
              <a:rPr lang="en-US" altLang="zh-TW" dirty="0" smtClean="0"/>
              <a:t>55%</a:t>
            </a:r>
          </a:p>
          <a:p>
            <a:pPr>
              <a:buFontTx/>
              <a:buNone/>
            </a:pPr>
            <a:endParaRPr lang="zh-TW" altLang="en-US" dirty="0" smtClean="0"/>
          </a:p>
          <a:p>
            <a:pPr algn="ctr">
              <a:buFontTx/>
              <a:buNone/>
            </a:pPr>
            <a:r>
              <a:rPr lang="zh-TW" altLang="en-US" b="1" u="sng" dirty="0" smtClean="0"/>
              <a:t>肢體／生理     </a:t>
            </a:r>
            <a:r>
              <a:rPr lang="en-US" altLang="zh-TW" b="1" u="sng" dirty="0" smtClean="0"/>
              <a:t>     </a:t>
            </a:r>
            <a:r>
              <a:rPr lang="zh-TW" altLang="en-US" b="1" u="sng" dirty="0" smtClean="0"/>
              <a:t>音質           用語              呼吸</a:t>
            </a:r>
            <a:endParaRPr lang="zh-TW" altLang="en-US" dirty="0" smtClean="0"/>
          </a:p>
          <a:p>
            <a:pPr>
              <a:buFontTx/>
              <a:buNone/>
            </a:pPr>
            <a:r>
              <a:rPr lang="zh-TW" altLang="en-US" dirty="0" smtClean="0"/>
              <a:t>	    姿態              高</a:t>
            </a:r>
            <a:r>
              <a:rPr lang="en-US" altLang="zh-TW" dirty="0" smtClean="0"/>
              <a:t>/</a:t>
            </a:r>
            <a:r>
              <a:rPr lang="zh-TW" altLang="en-US" dirty="0" smtClean="0"/>
              <a:t>低音       形容詞        緩慢</a:t>
            </a:r>
          </a:p>
          <a:p>
            <a:pPr>
              <a:buFontTx/>
              <a:buNone/>
            </a:pPr>
            <a:r>
              <a:rPr lang="zh-TW" altLang="en-US" dirty="0" smtClean="0"/>
              <a:t>	    動作               速度         主要用語      急速</a:t>
            </a:r>
          </a:p>
          <a:p>
            <a:endParaRPr lang="zh-TW" altLang="en-US" dirty="0" smtClean="0"/>
          </a:p>
        </p:txBody>
      </p:sp>
      <p:sp>
        <p:nvSpPr>
          <p:cNvPr id="6656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D797C91E-C8ED-4267-A5AD-7F84DA88135E}" type="slidenum">
              <a:rPr lang="zh-TW" altLang="en-US"/>
              <a:pPr eaLnBrk="1" hangingPunct="1"/>
              <a:t>10</a:t>
            </a:fld>
            <a:endParaRPr lang="en-US" altLang="zh-TW"/>
          </a:p>
        </p:txBody>
      </p:sp>
      <p:sp>
        <p:nvSpPr>
          <p:cNvPr id="6656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SimHei" pitchFamily="49" charset="-122"/>
              </a:rPr>
              <a:t>嬴得「好感」關鍵</a:t>
            </a:r>
            <a:r>
              <a:rPr lang="zh-TW" altLang="en-US" dirty="0"/>
              <a:t> </a:t>
            </a:r>
            <a:endParaRPr lang="en-US" altLang="zh-TW" dirty="0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207125" y="2326357"/>
            <a:ext cx="2535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zh-TW" sz="2800">
                <a:solidFill>
                  <a:schemeClr val="hlink"/>
                </a:solidFill>
              </a:rPr>
              <a:t>- </a:t>
            </a:r>
            <a:r>
              <a:rPr kumimoji="0" lang="zh-TW" altLang="en-US" sz="2800">
                <a:solidFill>
                  <a:schemeClr val="hlink"/>
                </a:solidFill>
              </a:rPr>
              <a:t>保持視線同步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207125" y="1627857"/>
            <a:ext cx="2792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zh-TW" sz="2800">
                <a:solidFill>
                  <a:schemeClr val="hlink"/>
                </a:solidFill>
              </a:rPr>
              <a:t>-</a:t>
            </a:r>
            <a:r>
              <a:rPr kumimoji="0" lang="zh-TW" altLang="en-US" sz="2800">
                <a:solidFill>
                  <a:schemeClr val="hlink"/>
                </a:solidFill>
              </a:rPr>
              <a:t>說話速度與節奏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223000" y="908720"/>
            <a:ext cx="24368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zh-TW" sz="2800" dirty="0">
                <a:solidFill>
                  <a:schemeClr val="hlink"/>
                </a:solidFill>
              </a:rPr>
              <a:t>-</a:t>
            </a:r>
            <a:r>
              <a:rPr kumimoji="0" lang="zh-TW" altLang="en-US" sz="2800" dirty="0">
                <a:solidFill>
                  <a:schemeClr val="hlink"/>
                </a:solidFill>
              </a:rPr>
              <a:t>配合環境需要</a:t>
            </a:r>
          </a:p>
        </p:txBody>
      </p:sp>
    </p:spTree>
    <p:extLst>
      <p:ext uri="{BB962C8B-B14F-4D97-AF65-F5344CB8AC3E}">
        <p14:creationId xmlns:p14="http://schemas.microsoft.com/office/powerpoint/2010/main" val="85342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>
          <a:xfrm>
            <a:off x="446856" y="2746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總結</a:t>
            </a:r>
            <a:endParaRPr lang="en-US" dirty="0" smtClean="0"/>
          </a:p>
        </p:txBody>
      </p:sp>
      <p:sp>
        <p:nvSpPr>
          <p:cNvPr id="80899" name="Content Placeholder 2"/>
          <p:cNvSpPr>
            <a:spLocks noGrp="1"/>
          </p:cNvSpPr>
          <p:nvPr>
            <p:ph idx="4294967295"/>
          </p:nvPr>
        </p:nvSpPr>
        <p:spPr>
          <a:xfrm>
            <a:off x="683568" y="1196975"/>
            <a:ext cx="8266112" cy="4525963"/>
          </a:xfrm>
        </p:spPr>
        <p:txBody>
          <a:bodyPr rtlCol="0">
            <a:noAutofit/>
          </a:bodyPr>
          <a:lstStyle/>
          <a:p>
            <a:pPr marL="182880" indent="-18288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en-US" altLang="zh-TW" sz="1200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  <a:defRPr/>
            </a:pPr>
            <a:r>
              <a:rPr lang="en-US" altLang="zh-TW" sz="2400" dirty="0" smtClean="0">
                <a:solidFill>
                  <a:schemeClr val="tx1">
                    <a:lumMod val="85000"/>
                  </a:schemeClr>
                </a:solidFill>
              </a:rPr>
              <a:t>1.</a:t>
            </a:r>
            <a:r>
              <a:rPr lang="zh-TW" altLang="en-US" sz="2400" dirty="0" smtClean="0">
                <a:solidFill>
                  <a:schemeClr val="tx1">
                    <a:lumMod val="85000"/>
                  </a:schemeClr>
                </a:solidFill>
              </a:rPr>
              <a:t> 性格</a:t>
            </a:r>
            <a:r>
              <a:rPr lang="en-US" altLang="zh-TW" sz="2400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≠ 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能力</a:t>
            </a:r>
            <a:endParaRPr lang="en-US" altLang="zh-TW" sz="24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  <a:defRPr/>
            </a:pPr>
            <a:r>
              <a:rPr lang="en-US" altLang="zh-TW" sz="2400" dirty="0" smtClean="0">
                <a:solidFill>
                  <a:schemeClr val="tx1">
                    <a:lumMod val="85000"/>
                  </a:schemeClr>
                </a:solidFill>
              </a:rPr>
              <a:t>2.</a:t>
            </a:r>
            <a:r>
              <a:rPr lang="zh-TW" altLang="en-US" sz="2400" dirty="0" smtClean="0">
                <a:solidFill>
                  <a:schemeClr val="tx1">
                    <a:lumMod val="85000"/>
                  </a:schemeClr>
                </a:solidFill>
              </a:rPr>
              <a:t> 配合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子女需要 </a:t>
            </a: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≠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 認低威，只是不同的溝通模式</a:t>
            </a:r>
            <a:endParaRPr lang="en-US" altLang="zh-TW" sz="24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  <a:defRPr/>
            </a:pPr>
            <a:r>
              <a:rPr lang="en-US" altLang="zh-TW" sz="2400" dirty="0" smtClean="0">
                <a:solidFill>
                  <a:schemeClr val="tx1">
                    <a:lumMod val="85000"/>
                  </a:schemeClr>
                </a:solidFill>
              </a:rPr>
              <a:t>3.</a:t>
            </a:r>
            <a:r>
              <a:rPr lang="zh-TW" altLang="en-US" sz="2400" dirty="0" smtClean="0">
                <a:solidFill>
                  <a:schemeClr val="tx1">
                    <a:lumMod val="85000"/>
                  </a:schemeClr>
                </a:solidFill>
              </a:rPr>
              <a:t> 「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成日都係甘」</a:t>
            </a: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 ≠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 「全部都係甘」運用</a:t>
            </a: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MBTI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尋找溝通管教的「配合點」</a:t>
            </a:r>
            <a:endParaRPr lang="en-US" altLang="zh-TW" sz="24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  <a:defRPr/>
            </a:pP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4.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 放大強項</a:t>
            </a: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,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包裝</a:t>
            </a:r>
            <a:r>
              <a:rPr lang="zh-TW" altLang="en-US" sz="2400" dirty="0" smtClean="0">
                <a:solidFill>
                  <a:schemeClr val="tx1">
                    <a:lumMod val="85000"/>
                  </a:schemeClr>
                </a:solidFill>
              </a:rPr>
              <a:t>弱項</a:t>
            </a:r>
            <a:endParaRPr lang="en-US" altLang="zh-TW" sz="24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zh-TW" sz="2400" dirty="0">
                <a:solidFill>
                  <a:schemeClr val="tx1">
                    <a:lumMod val="85000"/>
                  </a:schemeClr>
                </a:solidFill>
              </a:rPr>
              <a:t>5.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zh-TW" altLang="en-US" sz="2400" dirty="0" smtClean="0">
                <a:solidFill>
                  <a:schemeClr val="tx1">
                    <a:lumMod val="85000"/>
                  </a:schemeClr>
                </a:solidFill>
              </a:rPr>
              <a:t>先要嬴</a:t>
            </a:r>
            <a:r>
              <a:rPr lang="zh-TW" altLang="en-US" sz="2400" dirty="0">
                <a:solidFill>
                  <a:schemeClr val="tx1">
                    <a:lumMod val="85000"/>
                  </a:schemeClr>
                </a:solidFill>
              </a:rPr>
              <a:t>得「好感」</a:t>
            </a:r>
            <a:endParaRPr lang="en-US" altLang="zh-TW" sz="24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endParaRPr lang="en-US" sz="20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反覆不斷的行為造就了我們。於是</a:t>
            </a:r>
            <a:r>
              <a:rPr lang="en-US" altLang="zh-TW" sz="2000" dirty="0">
                <a:solidFill>
                  <a:schemeClr val="tx1">
                    <a:lumMod val="85000"/>
                  </a:schemeClr>
                </a:solidFill>
              </a:rPr>
              <a:t>,</a:t>
            </a: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 優秀不再是一種行為</a:t>
            </a:r>
            <a:r>
              <a:rPr lang="en-US" altLang="zh-TW" sz="2000" dirty="0">
                <a:solidFill>
                  <a:schemeClr val="tx1">
                    <a:lumMod val="85000"/>
                  </a:schemeClr>
                </a:solidFill>
              </a:rPr>
              <a:t>,</a:t>
            </a: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 而是一種習慣。</a:t>
            </a:r>
            <a:endParaRPr lang="en-US" altLang="zh-TW" sz="20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    </a:t>
            </a:r>
            <a:r>
              <a:rPr lang="en-US" altLang="zh-TW" sz="2000" dirty="0">
                <a:solidFill>
                  <a:schemeClr val="tx1">
                    <a:lumMod val="85000"/>
                  </a:schemeClr>
                </a:solidFill>
              </a:rPr>
              <a:t>-</a:t>
            </a: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 亞里斯多德</a:t>
            </a:r>
            <a:endParaRPr lang="en-US" sz="20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02E9-0D10-4AC5-876C-A26B76D8055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29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1366838" y="4508500"/>
            <a:ext cx="7777162" cy="20494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smtClean="0"/>
              <a:t>	    			</a:t>
            </a:r>
          </a:p>
          <a:p>
            <a:pPr>
              <a:buFontTx/>
              <a:buNone/>
            </a:pPr>
            <a:r>
              <a:rPr lang="en-US" altLang="ja-JP" sz="2400" smtClean="0"/>
              <a:t>	    	</a:t>
            </a:r>
          </a:p>
          <a:p>
            <a:pPr>
              <a:buFontTx/>
              <a:buNone/>
            </a:pPr>
            <a:r>
              <a:rPr lang="en-US" altLang="ja-JP" sz="2400" smtClean="0"/>
              <a:t>			</a:t>
            </a:r>
          </a:p>
          <a:p>
            <a:pPr>
              <a:buFontTx/>
              <a:buNone/>
            </a:pPr>
            <a:r>
              <a:rPr lang="en-US" altLang="ja-JP" sz="2400" smtClean="0"/>
              <a:t>		    </a:t>
            </a:r>
            <a:r>
              <a:rPr lang="en-US" altLang="ja-JP" sz="3200" smtClean="0"/>
              <a:t>	</a:t>
            </a:r>
          </a:p>
          <a:p>
            <a:endParaRPr lang="en-US" altLang="zh-TW" sz="3200" smtClean="0">
              <a:ea typeface="微軟正黑體" pitchFamily="34" charset="-12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00113" y="1125538"/>
          <a:ext cx="7488238" cy="4175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119"/>
                <a:gridCol w="3744119"/>
              </a:tblGrid>
              <a:tr h="2087563"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zh-TW" altLang="en-US" sz="2000" dirty="0" smtClean="0"/>
                        <a:t>知識追求者：</a:t>
                      </a:r>
                      <a:endParaRPr lang="en-US" altLang="zh-TW" sz="2000" dirty="0" smtClean="0"/>
                    </a:p>
                    <a:p>
                      <a:pPr algn="ctr">
                        <a:buFontTx/>
                        <a:buNone/>
                      </a:pPr>
                      <a:endParaRPr lang="en-US" altLang="zh-TW" sz="2000" dirty="0" smtClean="0"/>
                    </a:p>
                    <a:p>
                      <a:pPr algn="ctr">
                        <a:buFontTx/>
                        <a:buNone/>
                      </a:pPr>
                      <a:r>
                        <a:rPr lang="en-US" altLang="ja-JP" sz="2000" dirty="0" smtClean="0"/>
                        <a:t>INTP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學者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algn="ctr">
                        <a:buFontTx/>
                        <a:buNone/>
                      </a:pPr>
                      <a:r>
                        <a:rPr lang="en-US" altLang="zh-TW" sz="2000" dirty="0" smtClean="0"/>
                        <a:t>INTJ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專家</a:t>
                      </a:r>
                      <a:endParaRPr lang="en-US" altLang="zh-TW" sz="2000" dirty="0" smtClean="0"/>
                    </a:p>
                    <a:p>
                      <a:pPr algn="ctr"/>
                      <a:r>
                        <a:rPr lang="en-US" altLang="ja-JP" sz="2000" dirty="0" smtClean="0"/>
                        <a:t> ENTP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發明家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2000" dirty="0" smtClean="0"/>
                        <a:t>ENTJ</a:t>
                      </a:r>
                      <a:r>
                        <a:rPr lang="zh-TW" altLang="en-US" sz="2000" dirty="0" smtClean="0"/>
                        <a:t>領袖 </a:t>
                      </a:r>
                      <a:endParaRPr lang="zh-TW" altLang="en-US" sz="2000" dirty="0"/>
                    </a:p>
                  </a:txBody>
                  <a:tcPr marL="91433" marR="91433" marT="45705" marB="4570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安全追求者：</a:t>
                      </a:r>
                      <a:endParaRPr lang="en-US" altLang="zh-TW" sz="2000" dirty="0" smtClean="0"/>
                    </a:p>
                    <a:p>
                      <a:pPr algn="ctr"/>
                      <a:endParaRPr lang="en-US" altLang="zh-TW" sz="2000" dirty="0" smtClean="0"/>
                    </a:p>
                    <a:p>
                      <a:pPr algn="ctr"/>
                      <a:r>
                        <a:rPr lang="en-US" altLang="ja-JP" sz="2000" dirty="0" smtClean="0"/>
                        <a:t>ISFJ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照顧</a:t>
                      </a:r>
                      <a:r>
                        <a:rPr lang="zh-TW" altLang="en-US" sz="2000" dirty="0" smtClean="0">
                          <a:ea typeface="微軟正黑體" pitchFamily="34" charset="-120"/>
                        </a:rPr>
                        <a:t>者</a:t>
                      </a:r>
                      <a:endParaRPr lang="en-US" altLang="zh-TW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2000" dirty="0" smtClean="0"/>
                        <a:t>ISTJ </a:t>
                      </a:r>
                      <a:r>
                        <a:rPr lang="zh-TW" altLang="en-US" sz="2000" dirty="0" smtClean="0"/>
                        <a:t>系統型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ja-JP" sz="2000" dirty="0" smtClean="0"/>
                        <a:t>ESFJ </a:t>
                      </a:r>
                      <a:r>
                        <a:rPr lang="zh-TW" altLang="en-US" sz="2000" dirty="0" smtClean="0"/>
                        <a:t>主人型</a:t>
                      </a:r>
                      <a:endParaRPr lang="en-US" altLang="zh-TW" sz="2000" dirty="0" smtClean="0"/>
                    </a:p>
                    <a:p>
                      <a:pPr algn="ctr"/>
                      <a:r>
                        <a:rPr lang="en-US" altLang="zh-TW" sz="2000" dirty="0" smtClean="0"/>
                        <a:t>ESTJ </a:t>
                      </a:r>
                      <a:r>
                        <a:rPr lang="zh-TW" altLang="en-US" sz="2000" dirty="0" smtClean="0"/>
                        <a:t>管理者 </a:t>
                      </a:r>
                      <a:endParaRPr lang="zh-TW" altLang="en-US" sz="2000" dirty="0"/>
                    </a:p>
                  </a:txBody>
                  <a:tcPr marL="91433" marR="91433" marT="45705" marB="45705"/>
                </a:tc>
              </a:tr>
              <a:tr h="20875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意義追求者：</a:t>
                      </a:r>
                      <a:endParaRPr lang="en-US" altLang="zh-TW" sz="2000" dirty="0" smtClean="0"/>
                    </a:p>
                    <a:p>
                      <a:pPr algn="ctr"/>
                      <a:endParaRPr lang="en-US" altLang="zh-TW" sz="2000" dirty="0" smtClean="0"/>
                    </a:p>
                    <a:p>
                      <a:pPr algn="ctr"/>
                      <a:r>
                        <a:rPr lang="en-US" altLang="ja-JP" sz="2000" dirty="0" smtClean="0"/>
                        <a:t>INFP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哲學家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INFJ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作家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ENFP </a:t>
                      </a:r>
                      <a:r>
                        <a:rPr lang="zh-TW" altLang="en-US" sz="2000" dirty="0" smtClean="0"/>
                        <a:t>理想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ja-JP" sz="2000" dirty="0" smtClean="0"/>
                        <a:t>ENFJ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教育家</a:t>
                      </a:r>
                      <a:endParaRPr lang="zh-TW" altLang="en-US" sz="2000" dirty="0"/>
                    </a:p>
                  </a:txBody>
                  <a:tcPr marL="91433" marR="91433" marT="45705" marB="45705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刺激追求者：</a:t>
                      </a:r>
                      <a:endParaRPr lang="en-US" altLang="zh-TW" sz="2000" dirty="0" smtClean="0"/>
                    </a:p>
                    <a:p>
                      <a:pPr algn="ctr"/>
                      <a:endParaRPr lang="en-US" altLang="zh-TW" sz="2000" dirty="0" smtClean="0"/>
                    </a:p>
                    <a:p>
                      <a:pPr algn="ctr"/>
                      <a:r>
                        <a:rPr lang="en-US" altLang="ja-JP" sz="2000" dirty="0" smtClean="0"/>
                        <a:t> ISFP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藝術家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ja-JP" sz="2000" dirty="0" smtClean="0"/>
                        <a:t> ISTP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冒險家</a:t>
                      </a:r>
                      <a:endParaRPr lang="en-US" altLang="en-US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ja-JP" sz="2000" dirty="0" smtClean="0"/>
                        <a:t>ESFP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表演</a:t>
                      </a:r>
                      <a:r>
                        <a:rPr lang="zh-TW" altLang="en-US" sz="2000" dirty="0" smtClean="0">
                          <a:ea typeface="微軟正黑體" pitchFamily="34" charset="-120"/>
                        </a:rPr>
                        <a:t>者</a:t>
                      </a:r>
                      <a:endParaRPr lang="en-US" altLang="zh-TW" sz="2000" dirty="0" smtClean="0"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ja-JP" sz="2000" dirty="0" smtClean="0"/>
                        <a:t>ESTP </a:t>
                      </a:r>
                      <a:r>
                        <a:rPr lang="zh-TW" altLang="en-US" sz="2000" dirty="0" smtClean="0"/>
                        <a:t> </a:t>
                      </a:r>
                      <a:r>
                        <a:rPr lang="en-US" altLang="en-US" sz="2000" dirty="0" err="1" smtClean="0">
                          <a:ea typeface="微軟正黑體" pitchFamily="34" charset="-120"/>
                        </a:rPr>
                        <a:t>挑戰</a:t>
                      </a:r>
                      <a:r>
                        <a:rPr lang="zh-TW" altLang="en-US" sz="2000" dirty="0" smtClean="0">
                          <a:ea typeface="微軟正黑體" pitchFamily="34" charset="-120"/>
                        </a:rPr>
                        <a:t>者</a:t>
                      </a:r>
                      <a:r>
                        <a:rPr lang="en-US" altLang="ja-JP" sz="2000" dirty="0" smtClean="0"/>
                        <a:t>	</a:t>
                      </a:r>
                      <a:endParaRPr lang="zh-TW" altLang="en-US" sz="2000" dirty="0"/>
                    </a:p>
                  </a:txBody>
                  <a:tcPr marL="91433" marR="91433" marT="45705" marB="45705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02E9-0D10-4AC5-876C-A26B76D8055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07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16"/>
          <a:stretch>
            <a:fillRect/>
          </a:stretch>
        </p:blipFill>
        <p:spPr bwMode="auto">
          <a:xfrm>
            <a:off x="1194122" y="209717"/>
            <a:ext cx="6690246" cy="6387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934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00FF00"/>
          </a:solidFill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Tahoma" pitchFamily="34" charset="0"/>
              </a:rPr>
              <a:t>S</a:t>
            </a:r>
            <a:r>
              <a:rPr lang="en-US" altLang="zh-TW" dirty="0" smtClean="0">
                <a:latin typeface="Tahoma" pitchFamily="34" charset="0"/>
              </a:rPr>
              <a:t>T</a:t>
            </a:r>
            <a:r>
              <a:rPr lang="zh-TW" altLang="en-US" dirty="0" smtClean="0">
                <a:latin typeface="Tahoma" pitchFamily="34" charset="0"/>
              </a:rPr>
              <a:t> 穩定者</a:t>
            </a:r>
            <a:r>
              <a:rPr lang="en-US" altLang="zh-TW" dirty="0" smtClean="0">
                <a:latin typeface="Tahoma" pitchFamily="34" charset="0"/>
              </a:rPr>
              <a:t/>
            </a:r>
            <a:br>
              <a:rPr lang="en-US" altLang="zh-TW" dirty="0" smtClean="0">
                <a:latin typeface="Tahoma" pitchFamily="34" charset="0"/>
              </a:rPr>
            </a:br>
            <a:r>
              <a:rPr lang="zh-TW" altLang="en-US" sz="2400" dirty="0" smtClean="0">
                <a:latin typeface="Tahoma" pitchFamily="34" charset="0"/>
              </a:rPr>
              <a:t>     </a:t>
            </a:r>
            <a:endParaRPr lang="en-US" altLang="zh-CN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837406"/>
              </p:ext>
            </p:extLst>
          </p:nvPr>
        </p:nvGraphicFramePr>
        <p:xfrm>
          <a:off x="251520" y="1556792"/>
          <a:ext cx="8763000" cy="242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594066"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</a:rPr>
                        <a:t>簡化事情</a:t>
                      </a:r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</a:rPr>
                        <a:t>完成任務</a:t>
                      </a:r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</a:rPr>
                        <a:t>按部就班</a:t>
                      </a:r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</a:rPr>
                        <a:t>發展錯誤及改正</a:t>
                      </a:r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</a:rPr>
                        <a:t>默默工作</a:t>
                      </a:r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值得信賴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確認職責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詳實記錄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循規蹈矩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提供訓練</a:t>
                      </a:r>
                      <a:endParaRPr lang="zh-TW" altLang="en-US" sz="1800" b="1" dirty="0"/>
                    </a:p>
                  </a:txBody>
                  <a:tcPr marT="45727" marB="45727"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伸出援手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要求謹慎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責任感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面對現實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收集整理</a:t>
                      </a:r>
                      <a:endParaRPr lang="zh-TW" altLang="en-US" sz="1800" b="1" dirty="0"/>
                    </a:p>
                  </a:txBody>
                  <a:tcPr marT="45727" marB="45727"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提供証明</a:t>
                      </a:r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59427" name="TextBox 4"/>
          <p:cNvSpPr txBox="1">
            <a:spLocks noChangeArrowheads="1"/>
          </p:cNvSpPr>
          <p:nvPr/>
        </p:nvSpPr>
        <p:spPr bwMode="auto">
          <a:xfrm>
            <a:off x="611560" y="4077072"/>
            <a:ext cx="820891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u="sng" dirty="0" smtClean="0"/>
              <a:t>工作</a:t>
            </a:r>
            <a:endParaRPr lang="en-US" altLang="zh-TW" sz="3200" b="1" u="sng" dirty="0" smtClean="0"/>
          </a:p>
          <a:p>
            <a:pPr eaLnBrk="1" hangingPunct="1"/>
            <a:r>
              <a:rPr lang="zh-TW" altLang="en-US" sz="2000" dirty="0"/>
              <a:t>簡化事情</a:t>
            </a:r>
            <a:r>
              <a:rPr lang="en-US" altLang="zh-TW" sz="2000" dirty="0"/>
              <a:t>;</a:t>
            </a:r>
            <a:r>
              <a:rPr lang="zh-TW" altLang="en-US" sz="2000" dirty="0"/>
              <a:t>發現錯誤並改正</a:t>
            </a:r>
            <a:r>
              <a:rPr lang="en-US" altLang="zh-TW" sz="2000" dirty="0"/>
              <a:t>;</a:t>
            </a:r>
            <a:r>
              <a:rPr lang="zh-TW" altLang="en-US" sz="2000" dirty="0"/>
              <a:t> 默默工作</a:t>
            </a:r>
            <a:r>
              <a:rPr lang="en-US" altLang="zh-TW" sz="2000" dirty="0"/>
              <a:t>;</a:t>
            </a:r>
            <a:r>
              <a:rPr lang="zh-TW" altLang="en-US" sz="2000" dirty="0"/>
              <a:t>詳細</a:t>
            </a:r>
            <a:r>
              <a:rPr lang="zh-TW" altLang="en-US" sz="2000" dirty="0" smtClean="0"/>
              <a:t>記錄</a:t>
            </a:r>
            <a:r>
              <a:rPr lang="en-US" altLang="zh-TW" sz="2000" dirty="0" smtClean="0"/>
              <a:t>;</a:t>
            </a:r>
            <a:r>
              <a:rPr lang="zh-TW" altLang="en-US" sz="2000" dirty="0" smtClean="0"/>
              <a:t> 將</a:t>
            </a:r>
            <a:r>
              <a:rPr lang="zh-TW" altLang="en-US" sz="2000" dirty="0"/>
              <a:t>複雜的問題</a:t>
            </a:r>
            <a:r>
              <a:rPr lang="zh-TW" altLang="en-US" sz="2000" dirty="0" smtClean="0"/>
              <a:t>分解</a:t>
            </a:r>
            <a:r>
              <a:rPr lang="zh-CN" altLang="en-US" sz="2000" dirty="0"/>
              <a:t/>
            </a:r>
            <a:br>
              <a:rPr lang="zh-CN" altLang="en-US" sz="2000" dirty="0"/>
            </a:br>
            <a:endParaRPr lang="en-US" altLang="zh-TW" sz="2000" b="1" u="sng" dirty="0" smtClean="0"/>
          </a:p>
          <a:p>
            <a:pPr eaLnBrk="1" hangingPunct="1"/>
            <a:r>
              <a:rPr lang="zh-TW" altLang="zh-TW" sz="3200" b="1" u="sng" dirty="0" smtClean="0"/>
              <a:t>職業</a:t>
            </a:r>
            <a:endParaRPr lang="en-US" altLang="zh-TW" sz="3200" b="1" u="sng" dirty="0"/>
          </a:p>
          <a:p>
            <a:pPr eaLnBrk="1" hangingPunct="1"/>
            <a:r>
              <a:rPr lang="zh-TW" altLang="zh-TW" b="1" dirty="0"/>
              <a:t>經理</a:t>
            </a:r>
            <a:r>
              <a:rPr lang="zh-TW" altLang="en-US" b="1" dirty="0"/>
              <a:t>    </a:t>
            </a:r>
            <a:r>
              <a:rPr lang="zh-TW" altLang="zh-TW" b="1" dirty="0" smtClean="0"/>
              <a:t>會計</a:t>
            </a:r>
            <a:r>
              <a:rPr lang="en-US" altLang="zh-TW" b="1" dirty="0" smtClean="0"/>
              <a:t>   </a:t>
            </a:r>
            <a:r>
              <a:rPr lang="zh-TW" altLang="zh-TW" kern="100" dirty="0" smtClean="0"/>
              <a:t>測量</a:t>
            </a:r>
            <a:r>
              <a:rPr lang="zh-TW" altLang="zh-TW" kern="100" dirty="0"/>
              <a:t>師</a:t>
            </a:r>
            <a:endParaRPr lang="zh-TW" altLang="zh-TW" kern="100" dirty="0">
              <a:latin typeface="Calibri"/>
              <a:ea typeface="新細明體"/>
              <a:cs typeface="Times New Roman"/>
            </a:endParaRPr>
          </a:p>
          <a:p>
            <a:pPr eaLnBrk="1" hangingPunct="1"/>
            <a:r>
              <a:rPr lang="zh-TW" altLang="en-US" b="1" dirty="0" smtClean="0"/>
              <a:t>   </a:t>
            </a:r>
            <a:r>
              <a:rPr lang="zh-TW" altLang="en-US" b="1" dirty="0"/>
              <a:t>工程   </a:t>
            </a:r>
            <a:r>
              <a:rPr lang="zh-TW" altLang="en-US" b="1" dirty="0" smtClean="0"/>
              <a:t>紀律</a:t>
            </a:r>
            <a:r>
              <a:rPr lang="zh-TW" altLang="en-US" b="1" dirty="0"/>
              <a:t>部隊    </a:t>
            </a:r>
            <a:r>
              <a:rPr lang="zh-TW" altLang="zh-TW" b="1" dirty="0"/>
              <a:t>醫生</a:t>
            </a:r>
            <a:r>
              <a:rPr lang="zh-TW" altLang="en-US" b="1" dirty="0"/>
              <a:t>  </a:t>
            </a:r>
            <a:r>
              <a:rPr lang="zh-TW" altLang="en-US" b="1" dirty="0" smtClean="0"/>
              <a:t> </a:t>
            </a:r>
            <a:r>
              <a:rPr lang="zh-TW" altLang="en-US" b="1" dirty="0"/>
              <a:t>電腦工程   法官  運動員  司機  </a:t>
            </a:r>
            <a:endParaRPr lang="en-US" altLang="zh-TW" b="1" dirty="0" smtClean="0"/>
          </a:p>
          <a:p>
            <a:pPr eaLnBrk="1" hangingPunct="1"/>
            <a:r>
              <a:rPr lang="zh-TW" altLang="zh-TW" b="1" dirty="0" smtClean="0"/>
              <a:t>教師</a:t>
            </a:r>
            <a:r>
              <a:rPr lang="zh-TW" altLang="en-US" b="1" dirty="0" smtClean="0"/>
              <a:t>      </a:t>
            </a:r>
            <a:r>
              <a:rPr lang="en-US" altLang="zh-TW" b="1" dirty="0"/>
              <a:t>……</a:t>
            </a:r>
            <a:endParaRPr lang="zh-TW" altLang="zh-TW" dirty="0"/>
          </a:p>
          <a:p>
            <a:pPr eaLnBrk="1" hangingPunct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924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indent="0"/>
            <a:r>
              <a:rPr lang="en-US" altLang="zh-CN" smtClean="0">
                <a:solidFill>
                  <a:schemeClr val="bg2"/>
                </a:solidFill>
                <a:latin typeface="Tahoma" pitchFamily="34" charset="0"/>
              </a:rPr>
              <a:t>S</a:t>
            </a:r>
            <a:r>
              <a:rPr lang="en-US" altLang="zh-TW" smtClean="0">
                <a:solidFill>
                  <a:schemeClr val="bg2"/>
                </a:solidFill>
                <a:latin typeface="Tahoma" pitchFamily="34" charset="0"/>
              </a:rPr>
              <a:t>F</a:t>
            </a:r>
            <a:r>
              <a:rPr lang="zh-TW" altLang="en-US" smtClean="0">
                <a:solidFill>
                  <a:schemeClr val="bg2"/>
                </a:solidFill>
                <a:latin typeface="Tahoma" pitchFamily="34" charset="0"/>
              </a:rPr>
              <a:t> 協調者</a:t>
            </a:r>
            <a:r>
              <a:rPr lang="en-US" altLang="zh-TW" smtClean="0">
                <a:solidFill>
                  <a:schemeClr val="bg2"/>
                </a:solidFill>
                <a:latin typeface="Tahoma" pitchFamily="34" charset="0"/>
              </a:rPr>
              <a:t>	</a:t>
            </a:r>
            <a:r>
              <a:rPr lang="en-US" altLang="zh-CN" sz="2400" smtClean="0">
                <a:solidFill>
                  <a:schemeClr val="bg2"/>
                </a:solidFill>
                <a:latin typeface="Tahoma" pitchFamily="34" charset="0"/>
              </a:rPr>
              <a:t/>
            </a:r>
            <a:br>
              <a:rPr lang="en-US" altLang="zh-CN" sz="2400" smtClean="0">
                <a:solidFill>
                  <a:schemeClr val="bg2"/>
                </a:solidFill>
                <a:latin typeface="Tahoma" pitchFamily="34" charset="0"/>
              </a:rPr>
            </a:br>
            <a:endParaRPr lang="zh-TW" altLang="zh-TW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687260"/>
              </p:ext>
            </p:extLst>
          </p:nvPr>
        </p:nvGraphicFramePr>
        <p:xfrm>
          <a:off x="179512" y="1844824"/>
          <a:ext cx="8763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守候身邊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正面積極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有包容性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調解衝突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忠誠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拯救他人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提供安慰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建立秩序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給予鼓勵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直接表達情感</a:t>
                      </a:r>
                      <a:endParaRPr lang="zh-TW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製造歡樂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宣揚價值觀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犧牲奉獻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9403" y="3284984"/>
            <a:ext cx="8077053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-18288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zh-TW" altLang="en-US" sz="3200" b="1" u="sng" dirty="0" smtClean="0"/>
              <a:t>工作</a:t>
            </a:r>
            <a:endParaRPr lang="en-US" altLang="zh-TW" sz="3200" b="1" u="sng" dirty="0" smtClean="0"/>
          </a:p>
          <a:p>
            <a:pPr marL="182880" indent="-182880"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即使客觀的事務工作</a:t>
            </a:r>
            <a:r>
              <a:rPr lang="en-US" altLang="zh-TW" sz="2000" dirty="0">
                <a:solidFill>
                  <a:schemeClr val="tx1">
                    <a:lumMod val="85000"/>
                  </a:schemeClr>
                </a:solidFill>
              </a:rPr>
              <a:t>,</a:t>
            </a: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 處理手法也是以人為本</a:t>
            </a:r>
            <a:r>
              <a:rPr lang="en-US" altLang="zh-TW" sz="2000" dirty="0">
                <a:solidFill>
                  <a:schemeClr val="tx1">
                    <a:lumMod val="85000"/>
                  </a:schemeClr>
                </a:solidFill>
              </a:rPr>
              <a:t>,</a:t>
            </a:r>
            <a:r>
              <a:rPr lang="zh-TW" altLang="en-US" sz="2000" dirty="0">
                <a:solidFill>
                  <a:schemeClr val="tx1">
                    <a:lumMod val="85000"/>
                  </a:schemeClr>
                </a:solidFill>
              </a:rPr>
              <a:t> 讓人覺得</a:t>
            </a:r>
            <a:r>
              <a:rPr lang="zh-TW" altLang="en-US" sz="2000" dirty="0" smtClean="0">
                <a:solidFill>
                  <a:schemeClr val="tx1">
                    <a:lumMod val="85000"/>
                  </a:schemeClr>
                </a:solidFill>
              </a:rPr>
              <a:t>自在；</a:t>
            </a:r>
            <a:endParaRPr lang="zh-CN" altLang="en-US" sz="2000" dirty="0">
              <a:solidFill>
                <a:schemeClr val="tx1">
                  <a:lumMod val="85000"/>
                </a:schemeClr>
              </a:solidFill>
            </a:endParaRPr>
          </a:p>
          <a:p>
            <a:pPr marL="182880" indent="-182880"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zh-TW" altLang="en-US" sz="2000" dirty="0"/>
              <a:t>守候及解救他人</a:t>
            </a:r>
            <a:r>
              <a:rPr lang="en-US" altLang="zh-TW" sz="2000" dirty="0"/>
              <a:t>;</a:t>
            </a:r>
            <a:r>
              <a:rPr lang="zh-TW" altLang="en-US" sz="2000" dirty="0"/>
              <a:t> 包容</a:t>
            </a:r>
            <a:r>
              <a:rPr lang="en-US" altLang="zh-TW" sz="2000" dirty="0"/>
              <a:t>;</a:t>
            </a:r>
            <a:r>
              <a:rPr lang="zh-TW" altLang="en-US" sz="2000" dirty="0"/>
              <a:t> 建立秩序</a:t>
            </a:r>
            <a:r>
              <a:rPr lang="en-US" altLang="zh-TW" sz="2000" dirty="0"/>
              <a:t>,</a:t>
            </a:r>
            <a:r>
              <a:rPr lang="zh-TW" altLang="en-US" sz="2000" dirty="0"/>
              <a:t> 化解衝突</a:t>
            </a:r>
            <a:r>
              <a:rPr lang="en-US" altLang="zh-TW" sz="2000" dirty="0"/>
              <a:t>;</a:t>
            </a:r>
            <a:r>
              <a:rPr lang="zh-TW" altLang="en-US" sz="2000" dirty="0"/>
              <a:t> 表達情感 </a:t>
            </a:r>
            <a:endParaRPr lang="zh-CN" altLang="en-US" sz="2000" dirty="0"/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en-US" altLang="zh-TW" sz="3200" b="1" u="sng" dirty="0" smtClean="0"/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zh-TW" altLang="zh-TW" sz="3200" b="1" u="sng" dirty="0" smtClean="0"/>
              <a:t>職業</a:t>
            </a:r>
            <a:endParaRPr lang="en-US" altLang="zh-TW" sz="3200" b="1" u="sng" dirty="0"/>
          </a:p>
          <a:p>
            <a:pPr marL="182880" indent="-182880"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zh-TW" altLang="en-US" b="1" dirty="0">
                <a:solidFill>
                  <a:schemeClr val="tx1">
                    <a:lumMod val="85000"/>
                  </a:schemeClr>
                </a:solidFill>
              </a:rPr>
              <a:t>行政</a:t>
            </a:r>
            <a:r>
              <a:rPr lang="zh-TW" altLang="en-US" b="1" dirty="0" smtClean="0">
                <a:solidFill>
                  <a:schemeClr val="tx1">
                    <a:lumMod val="85000"/>
                  </a:schemeClr>
                </a:solidFill>
              </a:rPr>
              <a:t>人員  </a:t>
            </a:r>
            <a:r>
              <a:rPr lang="zh-TW" altLang="zh-TW" kern="100" dirty="0" smtClean="0"/>
              <a:t>聯絡主任</a:t>
            </a:r>
            <a:r>
              <a:rPr lang="en-US" altLang="zh-TW" kern="100" dirty="0" smtClean="0"/>
              <a:t>   </a:t>
            </a:r>
            <a:r>
              <a:rPr lang="zh-TW" altLang="zh-TW" kern="100" dirty="0" smtClean="0"/>
              <a:t>人事主任</a:t>
            </a:r>
            <a:r>
              <a:rPr lang="en-US" altLang="zh-TW" kern="100" dirty="0" smtClean="0"/>
              <a:t>   </a:t>
            </a:r>
            <a:r>
              <a:rPr lang="zh-TW" altLang="zh-TW" kern="100" dirty="0" smtClean="0"/>
              <a:t>營業代表</a:t>
            </a:r>
            <a:r>
              <a:rPr lang="zh-TW" altLang="en-US" b="1" dirty="0" smtClean="0">
                <a:solidFill>
                  <a:schemeClr val="tx1">
                    <a:lumMod val="85000"/>
                  </a:schemeClr>
                </a:solidFill>
              </a:rPr>
              <a:t>   攝影   </a:t>
            </a:r>
            <a:r>
              <a:rPr lang="zh-TW" altLang="en-US" b="1" dirty="0">
                <a:solidFill>
                  <a:schemeClr val="tx1">
                    <a:lumMod val="85000"/>
                  </a:schemeClr>
                </a:solidFill>
              </a:rPr>
              <a:t>社工   護士   老師</a:t>
            </a:r>
            <a:r>
              <a:rPr lang="en-US" altLang="zh-TW" b="1" dirty="0">
                <a:solidFill>
                  <a:schemeClr val="tx1">
                    <a:lumMod val="85000"/>
                  </a:schemeClr>
                </a:solidFill>
              </a:rPr>
              <a:t>…</a:t>
            </a:r>
            <a:endParaRPr lang="zh-TW" altLang="zh-TW" dirty="0">
              <a:solidFill>
                <a:schemeClr val="tx1">
                  <a:lumMod val="85000"/>
                </a:schemeClr>
              </a:solidFill>
            </a:endParaRPr>
          </a:p>
          <a:p>
            <a:pPr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024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title"/>
          </p:nvPr>
        </p:nvSpPr>
        <p:spPr>
          <a:solidFill>
            <a:srgbClr val="FFC000"/>
          </a:solidFill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>
                <a:latin typeface="Tahoma" pitchFamily="34" charset="0"/>
              </a:rPr>
              <a:t>NF</a:t>
            </a:r>
            <a:r>
              <a:rPr lang="zh-TW" altLang="en-US" smtClean="0">
                <a:latin typeface="Tahoma" pitchFamily="34" charset="0"/>
              </a:rPr>
              <a:t>  激勵者</a:t>
            </a:r>
            <a:endParaRPr lang="en-US" altLang="zh-CN" sz="240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664997"/>
              </p:ext>
            </p:extLst>
          </p:nvPr>
        </p:nvGraphicFramePr>
        <p:xfrm>
          <a:off x="362412" y="1700808"/>
          <a:ext cx="8763000" cy="175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95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達成夢想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看見優點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協助溝通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拯救眾人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開發潛能</a:t>
                      </a:r>
                      <a:endParaRPr lang="zh-TW" altLang="en-US" sz="1800" dirty="0"/>
                    </a:p>
                  </a:txBody>
                  <a:tcPr marT="45734" marB="45734"/>
                </a:tc>
              </a:tr>
              <a:tr h="64027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建立價值觀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透過人際關係推動改變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有創作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激勵人心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為人解惑</a:t>
                      </a:r>
                      <a:endParaRPr lang="zh-TW" altLang="en-US" sz="1800" dirty="0"/>
                    </a:p>
                  </a:txBody>
                  <a:tcPr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重感情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宣揚理想價值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製造樂趣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改善人際關係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鼓勵冒險</a:t>
                      </a:r>
                      <a:endParaRPr lang="zh-TW" altLang="en-US" sz="1800" dirty="0"/>
                    </a:p>
                  </a:txBody>
                  <a:tcPr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善長溝通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從關係中成長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同理心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尋找生命意義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  <p:sp>
        <p:nvSpPr>
          <p:cNvPr id="61481" name="TextBox 4"/>
          <p:cNvSpPr txBox="1">
            <a:spLocks noChangeArrowheads="1"/>
          </p:cNvSpPr>
          <p:nvPr/>
        </p:nvSpPr>
        <p:spPr bwMode="auto">
          <a:xfrm>
            <a:off x="577759" y="3645024"/>
            <a:ext cx="813690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u="sng" dirty="0" smtClean="0"/>
              <a:t>工作</a:t>
            </a:r>
            <a:endParaRPr lang="en-US" altLang="zh-TW" sz="3200" b="1" u="sng" dirty="0" smtClean="0"/>
          </a:p>
          <a:p>
            <a:pPr eaLnBrk="1" hangingPunct="1"/>
            <a:r>
              <a:rPr lang="zh-TW" altLang="en-US" sz="2000" dirty="0"/>
              <a:t>鼓勵大家為他們關心的組織貢獻所長</a:t>
            </a:r>
            <a:r>
              <a:rPr lang="en-US" altLang="zh-TW" sz="2000" dirty="0"/>
              <a:t>,</a:t>
            </a:r>
            <a:r>
              <a:rPr lang="zh-TW" altLang="en-US" sz="2000" dirty="0"/>
              <a:t> 與人建立良好</a:t>
            </a:r>
            <a:r>
              <a:rPr lang="zh-TW" altLang="en-US" sz="2000" dirty="0" smtClean="0"/>
              <a:t>關係；</a:t>
            </a:r>
            <a:endParaRPr lang="en-US" altLang="zh-TW" sz="2000" dirty="0" smtClean="0"/>
          </a:p>
          <a:p>
            <a:pPr eaLnBrk="1" hangingPunct="1"/>
            <a:r>
              <a:rPr lang="zh-TW" altLang="en-US" sz="2000" dirty="0" smtClean="0"/>
              <a:t>發現別人優點</a:t>
            </a:r>
            <a:r>
              <a:rPr lang="en-US" altLang="zh-TW" sz="2000" dirty="0"/>
              <a:t>;</a:t>
            </a:r>
            <a:r>
              <a:rPr lang="zh-TW" altLang="en-US" sz="2000" dirty="0"/>
              <a:t> 開發潛能</a:t>
            </a:r>
            <a:r>
              <a:rPr lang="en-US" altLang="zh-TW" sz="2000" dirty="0"/>
              <a:t>;</a:t>
            </a:r>
            <a:r>
              <a:rPr lang="zh-TW" altLang="en-US" sz="2000" dirty="0"/>
              <a:t>協助溝通</a:t>
            </a:r>
            <a:r>
              <a:rPr lang="en-US" altLang="zh-TW" sz="2000" dirty="0"/>
              <a:t>;</a:t>
            </a:r>
            <a:r>
              <a:rPr lang="zh-TW" altLang="en-US" sz="2000" dirty="0"/>
              <a:t> 透過人際關係推動改變</a:t>
            </a:r>
            <a:r>
              <a:rPr lang="en-US" altLang="zh-TW" sz="2000" dirty="0"/>
              <a:t>;</a:t>
            </a:r>
            <a:r>
              <a:rPr lang="zh-TW" altLang="en-US" sz="2000" dirty="0"/>
              <a:t> 創意</a:t>
            </a:r>
            <a:endParaRPr lang="zh-CN" altLang="en-US" sz="2000" dirty="0"/>
          </a:p>
          <a:p>
            <a:pPr eaLnBrk="1" hangingPunct="1"/>
            <a:endParaRPr lang="zh-CN" altLang="en-US" sz="2000" dirty="0"/>
          </a:p>
          <a:p>
            <a:pPr eaLnBrk="1" hangingPunct="1"/>
            <a:r>
              <a:rPr lang="zh-TW" altLang="zh-TW" sz="3200" b="1" u="sng" dirty="0" smtClean="0"/>
              <a:t>職業</a:t>
            </a:r>
            <a:endParaRPr lang="en-US" altLang="zh-TW" sz="3200" b="1" u="sng" dirty="0"/>
          </a:p>
          <a:p>
            <a:pPr eaLnBrk="1" hangingPunct="1"/>
            <a:r>
              <a:rPr lang="zh-TW" altLang="en-US" b="1" dirty="0" smtClean="0"/>
              <a:t>社工    </a:t>
            </a:r>
            <a:r>
              <a:rPr lang="zh-TW" altLang="zh-TW" b="1" dirty="0" smtClean="0">
                <a:solidFill>
                  <a:schemeClr val="tx1">
                    <a:lumMod val="85000"/>
                  </a:schemeClr>
                </a:solidFill>
              </a:rPr>
              <a:t>表演者</a:t>
            </a:r>
            <a:r>
              <a:rPr lang="en-US" altLang="zh-TW" b="1" dirty="0" smtClean="0">
                <a:solidFill>
                  <a:schemeClr val="tx1">
                    <a:lumMod val="85000"/>
                  </a:schemeClr>
                </a:solidFill>
              </a:rPr>
              <a:t>    </a:t>
            </a:r>
            <a:r>
              <a:rPr lang="zh-TW" altLang="en-US" b="1" dirty="0" smtClean="0"/>
              <a:t>作家   </a:t>
            </a:r>
            <a:r>
              <a:rPr lang="zh-TW" altLang="en-US" b="1" dirty="0"/>
              <a:t>政治家    </a:t>
            </a:r>
            <a:r>
              <a:rPr lang="zh-TW" altLang="en-US" b="1" dirty="0" smtClean="0"/>
              <a:t>銷售    </a:t>
            </a:r>
            <a:r>
              <a:rPr lang="zh-TW" altLang="en-US" dirty="0" smtClean="0"/>
              <a:t>髮型</a:t>
            </a:r>
            <a:r>
              <a:rPr lang="zh-TW" altLang="en-US" dirty="0"/>
              <a:t>師    </a:t>
            </a:r>
            <a:r>
              <a:rPr lang="zh-TW" altLang="zh-TW" b="1" dirty="0" smtClean="0"/>
              <a:t>設計師</a:t>
            </a:r>
            <a:r>
              <a:rPr lang="zh-TW" altLang="en-US" b="1" dirty="0" smtClean="0"/>
              <a:t> </a:t>
            </a:r>
            <a:r>
              <a:rPr lang="en-US" altLang="zh-TW" b="1" dirty="0"/>
              <a:t> </a:t>
            </a:r>
            <a:r>
              <a:rPr lang="en-US" altLang="zh-TW" b="1" dirty="0" smtClean="0"/>
              <a:t>  </a:t>
            </a:r>
            <a:r>
              <a:rPr lang="zh-TW" altLang="zh-TW" b="1" dirty="0" smtClean="0"/>
              <a:t>經理</a:t>
            </a:r>
            <a:r>
              <a:rPr lang="en-US" altLang="zh-TW" b="1" dirty="0"/>
              <a:t>……</a:t>
            </a:r>
            <a:endParaRPr lang="zh-TW" altLang="zh-TW" dirty="0"/>
          </a:p>
          <a:p>
            <a:pPr eaLnBrk="1" hangingPunct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4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CN" dirty="0" smtClean="0">
                <a:latin typeface="Tahoma" pitchFamily="34" charset="0"/>
              </a:rPr>
              <a:t>NT</a:t>
            </a:r>
            <a:r>
              <a:rPr lang="zh-TW" altLang="en-US" dirty="0" smtClean="0">
                <a:latin typeface="Tahoma" pitchFamily="34" charset="0"/>
              </a:rPr>
              <a:t>  夢想者</a:t>
            </a:r>
            <a:endParaRPr lang="zh-CN" alt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250399"/>
              </p:ext>
            </p:extLst>
          </p:nvPr>
        </p:nvGraphicFramePr>
        <p:xfrm>
          <a:off x="251520" y="1772816"/>
          <a:ext cx="8763000" cy="1382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64027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善用能力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挑戰自己及別人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計劃未來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主導變革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以高標準激勵人</a:t>
                      </a:r>
                      <a:endParaRPr lang="zh-TW" altLang="en-US" sz="1800" dirty="0"/>
                    </a:p>
                  </a:txBody>
                  <a:tcPr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解決問題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提供專業建議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著重大局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調停紛爭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冷靜客觀</a:t>
                      </a:r>
                      <a:endParaRPr lang="zh-TW" altLang="en-US" sz="1800" dirty="0"/>
                    </a:p>
                  </a:txBody>
                  <a:tcPr marT="45734" marB="45734"/>
                </a:tc>
              </a:tr>
              <a:tr h="37095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規劃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鼓勵獨立自主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助人提升能力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著重邏輯</a:t>
                      </a:r>
                      <a:endParaRPr lang="zh-TW" alt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  <p:sp>
        <p:nvSpPr>
          <p:cNvPr id="62505" name="TextBox 4"/>
          <p:cNvSpPr txBox="1">
            <a:spLocks noChangeArrowheads="1"/>
          </p:cNvSpPr>
          <p:nvPr/>
        </p:nvSpPr>
        <p:spPr bwMode="auto">
          <a:xfrm>
            <a:off x="467544" y="3429000"/>
            <a:ext cx="76327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u="sng" dirty="0" smtClean="0"/>
              <a:t>工作</a:t>
            </a:r>
            <a:endParaRPr lang="en-US" altLang="zh-TW" sz="3200" b="1" u="sng" dirty="0" smtClean="0"/>
          </a:p>
          <a:p>
            <a:pPr eaLnBrk="1" hangingPunct="1"/>
            <a:r>
              <a:rPr lang="zh-TW" altLang="en-US" sz="2400" dirty="0"/>
              <a:t>重視整體性的目標</a:t>
            </a:r>
            <a:r>
              <a:rPr lang="en-US" altLang="zh-TW" sz="2400" dirty="0"/>
              <a:t>,</a:t>
            </a:r>
            <a:r>
              <a:rPr lang="zh-TW" altLang="en-US" sz="2400" dirty="0"/>
              <a:t> 並以他們的能力解決問題</a:t>
            </a:r>
            <a:r>
              <a:rPr lang="en-US" altLang="zh-TW" sz="2400" dirty="0"/>
              <a:t>,</a:t>
            </a:r>
            <a:r>
              <a:rPr lang="zh-TW" altLang="en-US" sz="2400" dirty="0"/>
              <a:t> 達成目標</a:t>
            </a:r>
            <a:endParaRPr lang="zh-CN" altLang="en-US" sz="2400" dirty="0"/>
          </a:p>
          <a:p>
            <a:pPr eaLnBrk="1" hangingPunct="1"/>
            <a:r>
              <a:rPr lang="zh-TW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挑戰自己</a:t>
            </a:r>
            <a:r>
              <a:rPr lang="en-US" altLang="zh-TW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,</a:t>
            </a:r>
            <a:r>
              <a:rPr lang="zh-TW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 挑戰別人</a:t>
            </a:r>
            <a:r>
              <a:rPr lang="en-US" altLang="zh-TW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;</a:t>
            </a:r>
            <a:r>
              <a:rPr lang="zh-TW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 策劃</a:t>
            </a:r>
            <a:r>
              <a:rPr lang="en-US" altLang="zh-TW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;</a:t>
            </a:r>
            <a:r>
              <a:rPr lang="zh-TW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 主導改變</a:t>
            </a:r>
            <a:r>
              <a:rPr lang="en-US" altLang="zh-TW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;</a:t>
            </a:r>
            <a:r>
              <a:rPr lang="zh-TW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 運用知識</a:t>
            </a:r>
            <a:r>
              <a:rPr lang="en-US" altLang="zh-TW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;</a:t>
            </a:r>
            <a:r>
              <a:rPr lang="zh-TW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charset="-120"/>
              </a:rPr>
              <a:t> 著眼大局</a:t>
            </a:r>
            <a:endParaRPr lang="zh-CN" altLang="en-US" sz="20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新細明體" charset="-120"/>
            </a:endParaRPr>
          </a:p>
          <a:p>
            <a:pPr eaLnBrk="1" hangingPunct="1"/>
            <a:endParaRPr lang="en-US" altLang="zh-TW" sz="3200" b="1" u="sng" dirty="0" smtClean="0"/>
          </a:p>
          <a:p>
            <a:pPr eaLnBrk="1" hangingPunct="1"/>
            <a:r>
              <a:rPr lang="zh-TW" altLang="zh-TW" sz="3200" b="1" u="sng" dirty="0" smtClean="0"/>
              <a:t>職業</a:t>
            </a:r>
            <a:endParaRPr lang="en-US" altLang="zh-TW" sz="3200" b="1" u="sng" dirty="0"/>
          </a:p>
          <a:p>
            <a:pPr eaLnBrk="1" hangingPunct="1"/>
            <a:r>
              <a:rPr lang="zh-TW" altLang="zh-TW" b="1" dirty="0" smtClean="0"/>
              <a:t>記者</a:t>
            </a:r>
            <a:r>
              <a:rPr lang="zh-TW" altLang="en-US" b="1" dirty="0" smtClean="0"/>
              <a:t>      </a:t>
            </a:r>
            <a:r>
              <a:rPr lang="zh-TW" altLang="zh-TW" b="1" dirty="0" smtClean="0"/>
              <a:t>心理學家</a:t>
            </a:r>
            <a:r>
              <a:rPr lang="en-US" altLang="zh-TW" b="1" dirty="0" smtClean="0"/>
              <a:t>    </a:t>
            </a:r>
            <a:r>
              <a:rPr lang="zh-TW" altLang="zh-TW" b="1" dirty="0" smtClean="0"/>
              <a:t>科學家</a:t>
            </a:r>
            <a:r>
              <a:rPr lang="en-US" altLang="zh-TW" b="1" dirty="0" smtClean="0"/>
              <a:t>    </a:t>
            </a:r>
            <a:r>
              <a:rPr lang="zh-TW" altLang="zh-TW" kern="100" dirty="0" smtClean="0"/>
              <a:t>工程師</a:t>
            </a:r>
            <a:r>
              <a:rPr lang="en-US" altLang="zh-TW" kern="100" dirty="0" smtClean="0"/>
              <a:t>    </a:t>
            </a:r>
            <a:r>
              <a:rPr lang="zh-TW" altLang="zh-TW" kern="100" dirty="0" smtClean="0"/>
              <a:t>編輯</a:t>
            </a:r>
            <a:r>
              <a:rPr lang="en-US" altLang="zh-TW" b="1" dirty="0" smtClean="0"/>
              <a:t>   </a:t>
            </a:r>
            <a:r>
              <a:rPr lang="zh-TW" altLang="zh-TW" kern="100" dirty="0" smtClean="0"/>
              <a:t>導演</a:t>
            </a:r>
            <a:r>
              <a:rPr lang="en-US" altLang="zh-TW" b="1" dirty="0" smtClean="0"/>
              <a:t>……</a:t>
            </a:r>
            <a:endParaRPr lang="zh-TW" altLang="zh-TW" dirty="0" smtClean="0"/>
          </a:p>
          <a:p>
            <a:pPr eaLnBrk="1" hangingPunct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85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父母的性格：</a:t>
            </a:r>
            <a:endParaRPr lang="en-US" altLang="zh-TW" dirty="0" smtClean="0"/>
          </a:p>
          <a:p>
            <a:r>
              <a:rPr lang="zh-TW" altLang="en-US" dirty="0" smtClean="0"/>
              <a:t>子女的性格：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z="2800" dirty="0" smtClean="0">
                <a:solidFill>
                  <a:schemeClr val="tx1">
                    <a:lumMod val="85000"/>
                  </a:schemeClr>
                </a:solidFill>
              </a:rPr>
              <a:t>「</a:t>
            </a:r>
            <a:r>
              <a:rPr lang="zh-TW" altLang="en-US" sz="2800" dirty="0">
                <a:solidFill>
                  <a:schemeClr val="tx1">
                    <a:lumMod val="85000"/>
                  </a:schemeClr>
                </a:solidFill>
              </a:rPr>
              <a:t>成日都係甘」</a:t>
            </a:r>
            <a:r>
              <a:rPr lang="en-US" altLang="zh-TW" sz="2800" dirty="0">
                <a:solidFill>
                  <a:schemeClr val="tx1">
                    <a:lumMod val="85000"/>
                  </a:schemeClr>
                </a:solidFill>
              </a:rPr>
              <a:t> ≠</a:t>
            </a:r>
            <a:r>
              <a:rPr lang="zh-TW" altLang="en-US" sz="2800" dirty="0">
                <a:solidFill>
                  <a:schemeClr val="tx1">
                    <a:lumMod val="85000"/>
                  </a:schemeClr>
                </a:solidFill>
              </a:rPr>
              <a:t> 「全部都係甘」</a:t>
            </a:r>
            <a:endParaRPr lang="en-US" altLang="zh-TW" dirty="0"/>
          </a:p>
          <a:p>
            <a:r>
              <a:rPr lang="zh-TW" altLang="en-US" dirty="0" smtClean="0"/>
              <a:t>不同 </a:t>
            </a:r>
            <a:r>
              <a:rPr lang="en-US" altLang="zh-TW" dirty="0" smtClean="0"/>
              <a:t>= </a:t>
            </a:r>
            <a:r>
              <a:rPr lang="zh-TW" altLang="en-US" dirty="0" smtClean="0"/>
              <a:t>衝突</a:t>
            </a:r>
            <a:r>
              <a:rPr lang="en-US" altLang="zh-TW" dirty="0"/>
              <a:t>?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配合點：</a:t>
            </a:r>
            <a:r>
              <a:rPr lang="en-US" altLang="zh-TW" sz="2800" dirty="0">
                <a:solidFill>
                  <a:prstClr val="black"/>
                </a:solidFill>
              </a:rPr>
              <a:t>1/16</a:t>
            </a:r>
            <a:endParaRPr lang="en-US" altLang="zh-TW" sz="2400" dirty="0">
              <a:solidFill>
                <a:prstClr val="black">
                  <a:lumMod val="85000"/>
                </a:prstClr>
              </a:solidFill>
            </a:endParaRPr>
          </a:p>
          <a:p>
            <a:endParaRPr lang="zh-TW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尋找與子女的配合點</a:t>
            </a:r>
            <a:endParaRPr lang="zh-TW" alt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36418" y="3788809"/>
            <a:ext cx="3806191" cy="2736304"/>
            <a:chOff x="2476500" y="1341438"/>
            <a:chExt cx="4759325" cy="4048125"/>
          </a:xfrm>
        </p:grpSpPr>
        <p:grpSp>
          <p:nvGrpSpPr>
            <p:cNvPr id="12" name="Group 11"/>
            <p:cNvGrpSpPr/>
            <p:nvPr/>
          </p:nvGrpSpPr>
          <p:grpSpPr>
            <a:xfrm>
              <a:off x="2476500" y="1341438"/>
              <a:ext cx="4759325" cy="4048125"/>
              <a:chOff x="2476500" y="1341438"/>
              <a:chExt cx="4759325" cy="4048125"/>
            </a:xfrm>
          </p:grpSpPr>
          <p:pic>
            <p:nvPicPr>
              <p:cNvPr id="14" name="Picture 2054" descr="未命名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6500" y="1341438"/>
                <a:ext cx="4759325" cy="4048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Rectangle 2055"/>
              <p:cNvSpPr>
                <a:spLocks noChangeArrowheads="1"/>
              </p:cNvSpPr>
              <p:nvPr/>
            </p:nvSpPr>
            <p:spPr bwMode="auto">
              <a:xfrm>
                <a:off x="3132138" y="1700213"/>
                <a:ext cx="2979737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kumimoji="0" lang="zh-CN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外向（</a:t>
                </a:r>
                <a:r>
                  <a:rPr kumimoji="0" lang="en-US" altLang="zh-CN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E</a:t>
                </a:r>
                <a:r>
                  <a:rPr kumimoji="0" lang="zh-TW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）還是內向（</a:t>
                </a:r>
                <a:r>
                  <a:rPr kumimoji="0" lang="en-US" altLang="zh-CN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I</a:t>
                </a:r>
                <a:r>
                  <a:rPr kumimoji="0" lang="zh-CN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）</a:t>
                </a:r>
              </a:p>
            </p:txBody>
          </p:sp>
          <p:sp>
            <p:nvSpPr>
              <p:cNvPr id="16" name="Rectangle 2056"/>
              <p:cNvSpPr>
                <a:spLocks noChangeArrowheads="1"/>
              </p:cNvSpPr>
              <p:nvPr/>
            </p:nvSpPr>
            <p:spPr bwMode="auto">
              <a:xfrm>
                <a:off x="2886224" y="2467139"/>
                <a:ext cx="4141840" cy="5919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/>
              <a:p>
                <a:pPr eaLnBrk="0" hangingPunct="0"/>
                <a:r>
                  <a:rPr kumimoji="0" lang="zh-TW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實</a:t>
                </a:r>
                <a:r>
                  <a:rPr kumimoji="0" lang="zh-CN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感（</a:t>
                </a:r>
                <a:r>
                  <a:rPr kumimoji="0" lang="en-US" altLang="zh-CN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S</a:t>
                </a:r>
                <a:r>
                  <a:rPr kumimoji="0" lang="zh-TW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）還是直覺（</a:t>
                </a:r>
                <a:r>
                  <a:rPr kumimoji="0" lang="en-US" altLang="zh-CN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N</a:t>
                </a:r>
                <a:r>
                  <a:rPr kumimoji="0" lang="zh-CN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）</a:t>
                </a:r>
                <a:r>
                  <a:rPr kumimoji="0" lang="zh-CN" altLang="en-US" dirty="0">
                    <a:solidFill>
                      <a:srgbClr val="000000"/>
                    </a:solidFill>
                    <a:latin typeface="Lucida Grande" pitchFamily="-112" charset="0"/>
                    <a:ea typeface="ヒラギノ角ゴ Pro W3" pitchFamily="-112" charset="-128"/>
                    <a:sym typeface="Lucida Grande" pitchFamily="-112" charset="0"/>
                  </a:rPr>
                  <a:t> </a:t>
                </a:r>
              </a:p>
            </p:txBody>
          </p:sp>
          <p:sp>
            <p:nvSpPr>
              <p:cNvPr id="17" name="Rectangle 2057"/>
              <p:cNvSpPr>
                <a:spLocks noChangeArrowheads="1"/>
              </p:cNvSpPr>
              <p:nvPr/>
            </p:nvSpPr>
            <p:spPr bwMode="auto">
              <a:xfrm>
                <a:off x="3132138" y="3644900"/>
                <a:ext cx="314325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kumimoji="0" lang="zh-CN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思考（</a:t>
                </a:r>
                <a:r>
                  <a:rPr kumimoji="0" lang="en-US" altLang="zh-CN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T</a:t>
                </a:r>
                <a:r>
                  <a:rPr kumimoji="0" lang="zh-TW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）還是情感（</a:t>
                </a:r>
                <a:r>
                  <a:rPr kumimoji="0" lang="en-US" altLang="zh-CN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F</a:t>
                </a:r>
                <a:r>
                  <a:rPr kumimoji="0" lang="zh-CN" altLang="en-US" sz="2000" b="1" dirty="0">
                    <a:solidFill>
                      <a:schemeClr val="bg1"/>
                    </a:solidFill>
                    <a:ea typeface="SimSun" pitchFamily="2" charset="-122"/>
                    <a:sym typeface="Lucida Grande" pitchFamily="-112" charset="0"/>
                  </a:rPr>
                  <a:t>）</a:t>
                </a:r>
                <a:r>
                  <a:rPr kumimoji="0" lang="zh-CN" altLang="en-US" dirty="0">
                    <a:solidFill>
                      <a:srgbClr val="000000"/>
                    </a:solidFill>
                    <a:latin typeface="Lucida Grande" pitchFamily="-112" charset="0"/>
                    <a:ea typeface="ヒラギノ角ゴ Pro W3" pitchFamily="-112" charset="-128"/>
                    <a:sym typeface="Lucida Grande" pitchFamily="-112" charset="0"/>
                  </a:rPr>
                  <a:t> </a:t>
                </a:r>
              </a:p>
            </p:txBody>
          </p:sp>
        </p:grpSp>
        <p:sp>
          <p:nvSpPr>
            <p:cNvPr id="13" name="Rectangle 2058"/>
            <p:cNvSpPr>
              <a:spLocks noChangeArrowheads="1"/>
            </p:cNvSpPr>
            <p:nvPr/>
          </p:nvSpPr>
          <p:spPr bwMode="auto">
            <a:xfrm>
              <a:off x="3132138" y="4711700"/>
              <a:ext cx="31083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0" lang="zh-CN" altLang="en-US" sz="2000" b="1">
                  <a:solidFill>
                    <a:schemeClr val="bg1"/>
                  </a:solidFill>
                  <a:ea typeface="SimSun" pitchFamily="2" charset="-122"/>
                  <a:sym typeface="Lucida Grande" pitchFamily="-112" charset="0"/>
                </a:rPr>
                <a:t>判斷（</a:t>
              </a:r>
              <a:r>
                <a:rPr kumimoji="0" lang="en-US" altLang="zh-CN" sz="2000" b="1">
                  <a:solidFill>
                    <a:schemeClr val="bg1"/>
                  </a:solidFill>
                  <a:ea typeface="SimSun" pitchFamily="2" charset="-122"/>
                  <a:sym typeface="Lucida Grande" pitchFamily="-112" charset="0"/>
                </a:rPr>
                <a:t>J</a:t>
              </a:r>
              <a:r>
                <a:rPr kumimoji="0" lang="zh-TW" altLang="en-US" sz="2000" b="1">
                  <a:solidFill>
                    <a:schemeClr val="bg1"/>
                  </a:solidFill>
                  <a:ea typeface="SimSun" pitchFamily="2" charset="-122"/>
                  <a:sym typeface="Lucida Grande" pitchFamily="-112" charset="0"/>
                </a:rPr>
                <a:t>）還是認知（</a:t>
              </a:r>
              <a:r>
                <a:rPr kumimoji="0" lang="en-US" altLang="zh-CN" sz="2000" b="1">
                  <a:solidFill>
                    <a:schemeClr val="bg1"/>
                  </a:solidFill>
                  <a:ea typeface="SimSun" pitchFamily="2" charset="-122"/>
                  <a:sym typeface="Lucida Grande" pitchFamily="-112" charset="0"/>
                </a:rPr>
                <a:t>P</a:t>
              </a:r>
              <a:r>
                <a:rPr kumimoji="0" lang="zh-CN" altLang="en-US" sz="2000" b="1">
                  <a:solidFill>
                    <a:schemeClr val="bg1"/>
                  </a:solidFill>
                  <a:ea typeface="SimSun" pitchFamily="2" charset="-122"/>
                  <a:sym typeface="Lucida Grande" pitchFamily="-112" charset="0"/>
                </a:rPr>
                <a:t>）</a:t>
              </a:r>
              <a:r>
                <a:rPr kumimoji="0" lang="zh-CN" altLang="en-US">
                  <a:solidFill>
                    <a:srgbClr val="000000"/>
                  </a:solidFill>
                  <a:latin typeface="Lucida Grande" pitchFamily="-112" charset="0"/>
                  <a:ea typeface="ヒラギノ角ゴ Pro W3" pitchFamily="-112" charset="-128"/>
                  <a:sym typeface="Lucida Grande" pitchFamily="-112" charset="0"/>
                </a:rPr>
                <a:t> 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02E9-0D10-4AC5-876C-A26B76D8055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17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AFFDAA35-E580-4BA7-B27A-2D4E4EF004AF}" type="slidenum">
              <a:rPr lang="zh-TW" altLang="en-US"/>
              <a:pPr eaLnBrk="1" hangingPunct="1"/>
              <a:t>9</a:t>
            </a:fld>
            <a:endParaRPr lang="en-US" altLang="zh-TW"/>
          </a:p>
        </p:txBody>
      </p:sp>
      <p:pic>
        <p:nvPicPr>
          <p:cNvPr id="403458" name="Picture 2" descr="http://x49.xanga.com/2eef9004c4332271926930/w21688356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19" t="56915" r="-76" b="27158"/>
          <a:stretch>
            <a:fillRect/>
          </a:stretch>
        </p:blipFill>
        <p:spPr bwMode="auto">
          <a:xfrm>
            <a:off x="5651500" y="3357563"/>
            <a:ext cx="26574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3459" name="Picture 3" descr="http://x49.xanga.com/2eef9004c4332271926930/w21688356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15" r="49594" b="25397"/>
          <a:stretch>
            <a:fillRect/>
          </a:stretch>
        </p:blipFill>
        <p:spPr bwMode="auto">
          <a:xfrm>
            <a:off x="4140200" y="4797425"/>
            <a:ext cx="1455738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3460" name="Picture 4" descr="http://x49.xanga.com/2eef9004c4332271926930/w21688356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19" t="19930" r="-76" b="61804"/>
          <a:stretch>
            <a:fillRect/>
          </a:stretch>
        </p:blipFill>
        <p:spPr bwMode="auto">
          <a:xfrm>
            <a:off x="539750" y="260350"/>
            <a:ext cx="2243138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3461" name="Picture 5" descr="http://x49.xanga.com/2eef9004c4332271926930/w21688356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4" r="49594" b="61804"/>
          <a:stretch>
            <a:fillRect/>
          </a:stretch>
        </p:blipFill>
        <p:spPr bwMode="auto">
          <a:xfrm>
            <a:off x="2771775" y="333375"/>
            <a:ext cx="1389063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3462" name="Picture 6" descr="http://x49.xanga.com/2eef9004c4332271926930/w21688356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19" t="75209" r="-76" b="717"/>
          <a:stretch>
            <a:fillRect/>
          </a:stretch>
        </p:blipFill>
        <p:spPr bwMode="auto">
          <a:xfrm>
            <a:off x="4643438" y="260350"/>
            <a:ext cx="175736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3463" name="Picture 7" descr="http://x49.xanga.com/2eef9004c4332271926930/w21688356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" t="74603" r="49594"/>
          <a:stretch>
            <a:fillRect/>
          </a:stretch>
        </p:blipFill>
        <p:spPr bwMode="auto">
          <a:xfrm>
            <a:off x="6516688" y="404813"/>
            <a:ext cx="1243012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323850" y="3789363"/>
            <a:ext cx="36004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 dirty="0" smtClean="0"/>
              <a:t>放大</a:t>
            </a:r>
            <a:r>
              <a:rPr lang="zh-TW" altLang="en-US" sz="3200" dirty="0" smtClean="0">
                <a:solidFill>
                  <a:srgbClr val="FF0000"/>
                </a:solidFill>
              </a:rPr>
              <a:t>強項</a:t>
            </a:r>
            <a:r>
              <a:rPr lang="en-US" altLang="zh-TW" sz="3200" dirty="0"/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3200" dirty="0" smtClean="0"/>
              <a:t>包裝弱項</a:t>
            </a:r>
            <a:r>
              <a:rPr lang="zh-TW" altLang="en-US" sz="32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3639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1654</TotalTime>
  <Words>764</Words>
  <Application>Microsoft Office PowerPoint</Application>
  <PresentationFormat>如螢幕大小 (4:3)</PresentationFormat>
  <Paragraphs>271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Concourse</vt:lpstr>
      <vt:lpstr>問卷結果</vt:lpstr>
      <vt:lpstr>PowerPoint 簡報</vt:lpstr>
      <vt:lpstr>PowerPoint 簡報</vt:lpstr>
      <vt:lpstr>ST 穩定者      </vt:lpstr>
      <vt:lpstr>SF 協調者  </vt:lpstr>
      <vt:lpstr>NF  激勵者</vt:lpstr>
      <vt:lpstr>NT  夢想者</vt:lpstr>
      <vt:lpstr>尋找與子女的配合點</vt:lpstr>
      <vt:lpstr>PowerPoint 簡報</vt:lpstr>
      <vt:lpstr>嬴得「好感」關鍵 </vt:lpstr>
      <vt:lpstr>總結</vt:lpstr>
    </vt:vector>
  </TitlesOfParts>
  <Company>Lingnan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家長教育講座  Parenting Education Seminar</dc:title>
  <dc:creator>ITSC</dc:creator>
  <cp:lastModifiedBy>PTA</cp:lastModifiedBy>
  <cp:revision>87</cp:revision>
  <cp:lastPrinted>2013-11-07T08:59:16Z</cp:lastPrinted>
  <dcterms:created xsi:type="dcterms:W3CDTF">2013-11-01T02:46:22Z</dcterms:created>
  <dcterms:modified xsi:type="dcterms:W3CDTF">2014-05-20T05:26:51Z</dcterms:modified>
</cp:coreProperties>
</file>